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8"/>
  </p:notesMasterIdLst>
  <p:handoutMasterIdLst>
    <p:handoutMasterId r:id="rId49"/>
  </p:handoutMasterIdLst>
  <p:sldIdLst>
    <p:sldId id="285" r:id="rId2"/>
    <p:sldId id="256" r:id="rId3"/>
    <p:sldId id="257" r:id="rId4"/>
    <p:sldId id="258" r:id="rId5"/>
    <p:sldId id="310" r:id="rId6"/>
    <p:sldId id="311" r:id="rId7"/>
    <p:sldId id="312" r:id="rId8"/>
    <p:sldId id="313" r:id="rId9"/>
    <p:sldId id="314" r:id="rId10"/>
    <p:sldId id="315" r:id="rId11"/>
    <p:sldId id="316" r:id="rId12"/>
    <p:sldId id="317" r:id="rId13"/>
    <p:sldId id="318" r:id="rId14"/>
    <p:sldId id="319" r:id="rId15"/>
    <p:sldId id="320" r:id="rId16"/>
    <p:sldId id="321" r:id="rId17"/>
    <p:sldId id="322" r:id="rId18"/>
    <p:sldId id="323" r:id="rId19"/>
    <p:sldId id="324" r:id="rId20"/>
    <p:sldId id="325" r:id="rId21"/>
    <p:sldId id="326" r:id="rId22"/>
    <p:sldId id="327" r:id="rId23"/>
    <p:sldId id="328" r:id="rId24"/>
    <p:sldId id="330" r:id="rId25"/>
    <p:sldId id="331" r:id="rId26"/>
    <p:sldId id="332" r:id="rId27"/>
    <p:sldId id="333" r:id="rId28"/>
    <p:sldId id="334" r:id="rId29"/>
    <p:sldId id="335" r:id="rId30"/>
    <p:sldId id="336" r:id="rId31"/>
    <p:sldId id="337" r:id="rId32"/>
    <p:sldId id="338" r:id="rId33"/>
    <p:sldId id="339" r:id="rId34"/>
    <p:sldId id="340" r:id="rId35"/>
    <p:sldId id="341" r:id="rId36"/>
    <p:sldId id="342" r:id="rId37"/>
    <p:sldId id="343" r:id="rId38"/>
    <p:sldId id="344" r:id="rId39"/>
    <p:sldId id="345" r:id="rId40"/>
    <p:sldId id="346" r:id="rId41"/>
    <p:sldId id="347" r:id="rId42"/>
    <p:sldId id="348" r:id="rId43"/>
    <p:sldId id="349" r:id="rId44"/>
    <p:sldId id="350" r:id="rId45"/>
    <p:sldId id="351" r:id="rId46"/>
    <p:sldId id="309" r:id="rId47"/>
  </p:sldIdLst>
  <p:sldSz cx="9144000" cy="6858000" type="screen4x3"/>
  <p:notesSz cx="9144000" cy="6858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854"/>
    <p:restoredTop sz="96291"/>
  </p:normalViewPr>
  <p:slideViewPr>
    <p:cSldViewPr>
      <p:cViewPr>
        <p:scale>
          <a:sx n="69" d="100"/>
          <a:sy n="69" d="100"/>
        </p:scale>
        <p:origin x="-114" y="-132"/>
      </p:cViewPr>
      <p:guideLst>
        <p:guide orient="horz" pos="2160"/>
        <p:guide pos="2880"/>
      </p:guideLst>
    </p:cSldViewPr>
  </p:slideViewPr>
  <p:outlineViewPr>
    <p:cViewPr>
      <p:scale>
        <a:sx n="33" d="100"/>
        <a:sy n="33" d="100"/>
      </p:scale>
      <p:origin x="0" y="-11464"/>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2"/>
            <a:ext cx="3962400" cy="344091"/>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5179484" y="2"/>
            <a:ext cx="3962400" cy="344091"/>
          </a:xfrm>
          <a:prstGeom prst="rect">
            <a:avLst/>
          </a:prstGeom>
        </p:spPr>
        <p:txBody>
          <a:bodyPr vert="horz" lIns="91440" tIns="45720" rIns="91440" bIns="45720" rtlCol="0"/>
          <a:lstStyle>
            <a:lvl1pPr algn="r">
              <a:defRPr sz="1200"/>
            </a:lvl1pPr>
          </a:lstStyle>
          <a:p>
            <a:fld id="{82D676FB-0C1B-1749-A4F8-7547ACFD1398}" type="datetimeFigureOut">
              <a:rPr lang="it-IT" smtClean="0"/>
              <a:t>08/06/2018</a:t>
            </a:fld>
            <a:endParaRPr lang="it-IT"/>
          </a:p>
        </p:txBody>
      </p:sp>
      <p:sp>
        <p:nvSpPr>
          <p:cNvPr id="4" name="Segnaposto piè di pagina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2B0FB2A7-7658-B444-B428-952752510F26}" type="slidenum">
              <a:rPr lang="it-IT" smtClean="0"/>
              <a:t>‹N›</a:t>
            </a:fld>
            <a:endParaRPr lang="it-IT"/>
          </a:p>
        </p:txBody>
      </p:sp>
    </p:spTree>
    <p:extLst>
      <p:ext uri="{BB962C8B-B14F-4D97-AF65-F5344CB8AC3E}">
        <p14:creationId xmlns:p14="http://schemas.microsoft.com/office/powerpoint/2010/main" val="326224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2"/>
            <a:ext cx="3962400" cy="344091"/>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5179484" y="2"/>
            <a:ext cx="3962400" cy="344091"/>
          </a:xfrm>
          <a:prstGeom prst="rect">
            <a:avLst/>
          </a:prstGeom>
        </p:spPr>
        <p:txBody>
          <a:bodyPr vert="horz" lIns="91440" tIns="45720" rIns="91440" bIns="45720" rtlCol="0"/>
          <a:lstStyle>
            <a:lvl1pPr algn="r">
              <a:defRPr sz="1200"/>
            </a:lvl1pPr>
          </a:lstStyle>
          <a:p>
            <a:fld id="{0A0C7DA8-969A-BC4E-9451-94A50D8037AB}" type="datetimeFigureOut">
              <a:rPr lang="it-IT" smtClean="0"/>
              <a:t>08/06/2018</a:t>
            </a:fld>
            <a:endParaRPr lang="it-IT"/>
          </a:p>
        </p:txBody>
      </p:sp>
      <p:sp>
        <p:nvSpPr>
          <p:cNvPr id="4" name="Segnaposto immagine diapositiva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C76A3539-0B5B-174D-B933-5CEDF50000CA}" type="slidenum">
              <a:rPr lang="it-IT" smtClean="0"/>
              <a:t>‹N›</a:t>
            </a:fld>
            <a:endParaRPr lang="it-IT"/>
          </a:p>
        </p:txBody>
      </p:sp>
    </p:spTree>
    <p:extLst>
      <p:ext uri="{BB962C8B-B14F-4D97-AF65-F5344CB8AC3E}">
        <p14:creationId xmlns:p14="http://schemas.microsoft.com/office/powerpoint/2010/main" val="1508870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C76A3539-0B5B-174D-B933-5CEDF50000CA}" type="slidenum">
              <a:rPr lang="it-IT" smtClean="0"/>
              <a:t>16</a:t>
            </a:fld>
            <a:endParaRPr lang="it-IT"/>
          </a:p>
        </p:txBody>
      </p:sp>
    </p:spTree>
    <p:extLst>
      <p:ext uri="{BB962C8B-B14F-4D97-AF65-F5344CB8AC3E}">
        <p14:creationId xmlns:p14="http://schemas.microsoft.com/office/powerpoint/2010/main" val="21026822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sz="2400" dirty="0"/>
          </a:p>
        </p:txBody>
      </p:sp>
      <p:sp>
        <p:nvSpPr>
          <p:cNvPr id="4" name="Segnaposto numero diapositiva 3"/>
          <p:cNvSpPr>
            <a:spLocks noGrp="1"/>
          </p:cNvSpPr>
          <p:nvPr>
            <p:ph type="sldNum" sz="quarter" idx="10"/>
          </p:nvPr>
        </p:nvSpPr>
        <p:spPr/>
        <p:txBody>
          <a:bodyPr/>
          <a:lstStyle/>
          <a:p>
            <a:fld id="{C76A3539-0B5B-174D-B933-5CEDF50000CA}" type="slidenum">
              <a:rPr lang="it-IT" smtClean="0"/>
              <a:t>25</a:t>
            </a:fld>
            <a:endParaRPr lang="it-IT"/>
          </a:p>
        </p:txBody>
      </p:sp>
    </p:spTree>
    <p:extLst>
      <p:ext uri="{BB962C8B-B14F-4D97-AF65-F5344CB8AC3E}">
        <p14:creationId xmlns:p14="http://schemas.microsoft.com/office/powerpoint/2010/main" val="3060874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sz="2400" dirty="0"/>
          </a:p>
        </p:txBody>
      </p:sp>
      <p:sp>
        <p:nvSpPr>
          <p:cNvPr id="4" name="Segnaposto numero diapositiva 3"/>
          <p:cNvSpPr>
            <a:spLocks noGrp="1"/>
          </p:cNvSpPr>
          <p:nvPr>
            <p:ph type="sldNum" sz="quarter" idx="10"/>
          </p:nvPr>
        </p:nvSpPr>
        <p:spPr/>
        <p:txBody>
          <a:bodyPr/>
          <a:lstStyle/>
          <a:p>
            <a:fld id="{C76A3539-0B5B-174D-B933-5CEDF50000CA}" type="slidenum">
              <a:rPr lang="it-IT" smtClean="0"/>
              <a:t>26</a:t>
            </a:fld>
            <a:endParaRPr lang="it-IT"/>
          </a:p>
        </p:txBody>
      </p:sp>
    </p:spTree>
    <p:extLst>
      <p:ext uri="{BB962C8B-B14F-4D97-AF65-F5344CB8AC3E}">
        <p14:creationId xmlns:p14="http://schemas.microsoft.com/office/powerpoint/2010/main" val="20280203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sz="2400" dirty="0"/>
          </a:p>
        </p:txBody>
      </p:sp>
      <p:sp>
        <p:nvSpPr>
          <p:cNvPr id="4" name="Segnaposto numero diapositiva 3"/>
          <p:cNvSpPr>
            <a:spLocks noGrp="1"/>
          </p:cNvSpPr>
          <p:nvPr>
            <p:ph type="sldNum" sz="quarter" idx="10"/>
          </p:nvPr>
        </p:nvSpPr>
        <p:spPr/>
        <p:txBody>
          <a:bodyPr/>
          <a:lstStyle/>
          <a:p>
            <a:fld id="{C76A3539-0B5B-174D-B933-5CEDF50000CA}" type="slidenum">
              <a:rPr lang="it-IT" smtClean="0"/>
              <a:t>27</a:t>
            </a:fld>
            <a:endParaRPr lang="it-IT"/>
          </a:p>
        </p:txBody>
      </p:sp>
    </p:spTree>
    <p:extLst>
      <p:ext uri="{BB962C8B-B14F-4D97-AF65-F5344CB8AC3E}">
        <p14:creationId xmlns:p14="http://schemas.microsoft.com/office/powerpoint/2010/main" val="6653364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sz="2400" dirty="0"/>
          </a:p>
        </p:txBody>
      </p:sp>
      <p:sp>
        <p:nvSpPr>
          <p:cNvPr id="4" name="Segnaposto numero diapositiva 3"/>
          <p:cNvSpPr>
            <a:spLocks noGrp="1"/>
          </p:cNvSpPr>
          <p:nvPr>
            <p:ph type="sldNum" sz="quarter" idx="10"/>
          </p:nvPr>
        </p:nvSpPr>
        <p:spPr/>
        <p:txBody>
          <a:bodyPr/>
          <a:lstStyle/>
          <a:p>
            <a:fld id="{C76A3539-0B5B-174D-B933-5CEDF50000CA}" type="slidenum">
              <a:rPr lang="it-IT" smtClean="0"/>
              <a:t>28</a:t>
            </a:fld>
            <a:endParaRPr lang="it-IT"/>
          </a:p>
        </p:txBody>
      </p:sp>
    </p:spTree>
    <p:extLst>
      <p:ext uri="{BB962C8B-B14F-4D97-AF65-F5344CB8AC3E}">
        <p14:creationId xmlns:p14="http://schemas.microsoft.com/office/powerpoint/2010/main" val="7711275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sz="2400" dirty="0"/>
          </a:p>
        </p:txBody>
      </p:sp>
      <p:sp>
        <p:nvSpPr>
          <p:cNvPr id="4" name="Segnaposto numero diapositiva 3"/>
          <p:cNvSpPr>
            <a:spLocks noGrp="1"/>
          </p:cNvSpPr>
          <p:nvPr>
            <p:ph type="sldNum" sz="quarter" idx="10"/>
          </p:nvPr>
        </p:nvSpPr>
        <p:spPr/>
        <p:txBody>
          <a:bodyPr/>
          <a:lstStyle/>
          <a:p>
            <a:fld id="{C76A3539-0B5B-174D-B933-5CEDF50000CA}" type="slidenum">
              <a:rPr lang="it-IT" smtClean="0"/>
              <a:t>29</a:t>
            </a:fld>
            <a:endParaRPr lang="it-IT"/>
          </a:p>
        </p:txBody>
      </p:sp>
    </p:spTree>
    <p:extLst>
      <p:ext uri="{BB962C8B-B14F-4D97-AF65-F5344CB8AC3E}">
        <p14:creationId xmlns:p14="http://schemas.microsoft.com/office/powerpoint/2010/main" val="11892890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sz="2400" dirty="0"/>
          </a:p>
        </p:txBody>
      </p:sp>
      <p:sp>
        <p:nvSpPr>
          <p:cNvPr id="4" name="Segnaposto numero diapositiva 3"/>
          <p:cNvSpPr>
            <a:spLocks noGrp="1"/>
          </p:cNvSpPr>
          <p:nvPr>
            <p:ph type="sldNum" sz="quarter" idx="10"/>
          </p:nvPr>
        </p:nvSpPr>
        <p:spPr/>
        <p:txBody>
          <a:bodyPr/>
          <a:lstStyle/>
          <a:p>
            <a:fld id="{C76A3539-0B5B-174D-B933-5CEDF50000CA}" type="slidenum">
              <a:rPr lang="it-IT" smtClean="0"/>
              <a:t>30</a:t>
            </a:fld>
            <a:endParaRPr lang="it-IT"/>
          </a:p>
        </p:txBody>
      </p:sp>
    </p:spTree>
    <p:extLst>
      <p:ext uri="{BB962C8B-B14F-4D97-AF65-F5344CB8AC3E}">
        <p14:creationId xmlns:p14="http://schemas.microsoft.com/office/powerpoint/2010/main" val="3928863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sz="2400" dirty="0"/>
          </a:p>
        </p:txBody>
      </p:sp>
      <p:sp>
        <p:nvSpPr>
          <p:cNvPr id="4" name="Segnaposto numero diapositiva 3"/>
          <p:cNvSpPr>
            <a:spLocks noGrp="1"/>
          </p:cNvSpPr>
          <p:nvPr>
            <p:ph type="sldNum" sz="quarter" idx="10"/>
          </p:nvPr>
        </p:nvSpPr>
        <p:spPr/>
        <p:txBody>
          <a:bodyPr/>
          <a:lstStyle/>
          <a:p>
            <a:fld id="{C76A3539-0B5B-174D-B933-5CEDF50000CA}" type="slidenum">
              <a:rPr lang="it-IT" smtClean="0"/>
              <a:t>31</a:t>
            </a:fld>
            <a:endParaRPr lang="it-IT"/>
          </a:p>
        </p:txBody>
      </p:sp>
    </p:spTree>
    <p:extLst>
      <p:ext uri="{BB962C8B-B14F-4D97-AF65-F5344CB8AC3E}">
        <p14:creationId xmlns:p14="http://schemas.microsoft.com/office/powerpoint/2010/main" val="3776624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sz="2400" dirty="0"/>
          </a:p>
        </p:txBody>
      </p:sp>
      <p:sp>
        <p:nvSpPr>
          <p:cNvPr id="4" name="Segnaposto numero diapositiva 3"/>
          <p:cNvSpPr>
            <a:spLocks noGrp="1"/>
          </p:cNvSpPr>
          <p:nvPr>
            <p:ph type="sldNum" sz="quarter" idx="10"/>
          </p:nvPr>
        </p:nvSpPr>
        <p:spPr/>
        <p:txBody>
          <a:bodyPr/>
          <a:lstStyle/>
          <a:p>
            <a:fld id="{C76A3539-0B5B-174D-B933-5CEDF50000CA}" type="slidenum">
              <a:rPr lang="it-IT" smtClean="0"/>
              <a:t>32</a:t>
            </a:fld>
            <a:endParaRPr lang="it-IT"/>
          </a:p>
        </p:txBody>
      </p:sp>
    </p:spTree>
    <p:extLst>
      <p:ext uri="{BB962C8B-B14F-4D97-AF65-F5344CB8AC3E}">
        <p14:creationId xmlns:p14="http://schemas.microsoft.com/office/powerpoint/2010/main" val="17929947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sz="2400" dirty="0"/>
          </a:p>
        </p:txBody>
      </p:sp>
      <p:sp>
        <p:nvSpPr>
          <p:cNvPr id="4" name="Segnaposto numero diapositiva 3"/>
          <p:cNvSpPr>
            <a:spLocks noGrp="1"/>
          </p:cNvSpPr>
          <p:nvPr>
            <p:ph type="sldNum" sz="quarter" idx="10"/>
          </p:nvPr>
        </p:nvSpPr>
        <p:spPr/>
        <p:txBody>
          <a:bodyPr/>
          <a:lstStyle/>
          <a:p>
            <a:fld id="{C76A3539-0B5B-174D-B933-5CEDF50000CA}" type="slidenum">
              <a:rPr lang="it-IT" smtClean="0"/>
              <a:t>33</a:t>
            </a:fld>
            <a:endParaRPr lang="it-IT"/>
          </a:p>
        </p:txBody>
      </p:sp>
    </p:spTree>
    <p:extLst>
      <p:ext uri="{BB962C8B-B14F-4D97-AF65-F5344CB8AC3E}">
        <p14:creationId xmlns:p14="http://schemas.microsoft.com/office/powerpoint/2010/main" val="18073641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sz="2400" dirty="0"/>
          </a:p>
        </p:txBody>
      </p:sp>
      <p:sp>
        <p:nvSpPr>
          <p:cNvPr id="4" name="Segnaposto numero diapositiva 3"/>
          <p:cNvSpPr>
            <a:spLocks noGrp="1"/>
          </p:cNvSpPr>
          <p:nvPr>
            <p:ph type="sldNum" sz="quarter" idx="10"/>
          </p:nvPr>
        </p:nvSpPr>
        <p:spPr/>
        <p:txBody>
          <a:bodyPr/>
          <a:lstStyle/>
          <a:p>
            <a:fld id="{C76A3539-0B5B-174D-B933-5CEDF50000CA}" type="slidenum">
              <a:rPr lang="it-IT" smtClean="0"/>
              <a:t>34</a:t>
            </a:fld>
            <a:endParaRPr lang="it-IT"/>
          </a:p>
        </p:txBody>
      </p:sp>
    </p:spTree>
    <p:extLst>
      <p:ext uri="{BB962C8B-B14F-4D97-AF65-F5344CB8AC3E}">
        <p14:creationId xmlns:p14="http://schemas.microsoft.com/office/powerpoint/2010/main" val="695167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C76A3539-0B5B-174D-B933-5CEDF50000CA}" type="slidenum">
              <a:rPr lang="it-IT" smtClean="0"/>
              <a:t>17</a:t>
            </a:fld>
            <a:endParaRPr lang="it-IT"/>
          </a:p>
        </p:txBody>
      </p:sp>
    </p:spTree>
    <p:extLst>
      <p:ext uri="{BB962C8B-B14F-4D97-AF65-F5344CB8AC3E}">
        <p14:creationId xmlns:p14="http://schemas.microsoft.com/office/powerpoint/2010/main" val="19852264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sz="2400" dirty="0"/>
          </a:p>
        </p:txBody>
      </p:sp>
      <p:sp>
        <p:nvSpPr>
          <p:cNvPr id="4" name="Segnaposto numero diapositiva 3"/>
          <p:cNvSpPr>
            <a:spLocks noGrp="1"/>
          </p:cNvSpPr>
          <p:nvPr>
            <p:ph type="sldNum" sz="quarter" idx="10"/>
          </p:nvPr>
        </p:nvSpPr>
        <p:spPr/>
        <p:txBody>
          <a:bodyPr/>
          <a:lstStyle/>
          <a:p>
            <a:fld id="{C76A3539-0B5B-174D-B933-5CEDF50000CA}" type="slidenum">
              <a:rPr lang="it-IT" smtClean="0"/>
              <a:t>35</a:t>
            </a:fld>
            <a:endParaRPr lang="it-IT"/>
          </a:p>
        </p:txBody>
      </p:sp>
    </p:spTree>
    <p:extLst>
      <p:ext uri="{BB962C8B-B14F-4D97-AF65-F5344CB8AC3E}">
        <p14:creationId xmlns:p14="http://schemas.microsoft.com/office/powerpoint/2010/main" val="9232700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sz="2400" dirty="0"/>
          </a:p>
        </p:txBody>
      </p:sp>
      <p:sp>
        <p:nvSpPr>
          <p:cNvPr id="4" name="Segnaposto numero diapositiva 3"/>
          <p:cNvSpPr>
            <a:spLocks noGrp="1"/>
          </p:cNvSpPr>
          <p:nvPr>
            <p:ph type="sldNum" sz="quarter" idx="10"/>
          </p:nvPr>
        </p:nvSpPr>
        <p:spPr/>
        <p:txBody>
          <a:bodyPr/>
          <a:lstStyle/>
          <a:p>
            <a:fld id="{C76A3539-0B5B-174D-B933-5CEDF50000CA}" type="slidenum">
              <a:rPr lang="it-IT" smtClean="0"/>
              <a:t>36</a:t>
            </a:fld>
            <a:endParaRPr lang="it-IT"/>
          </a:p>
        </p:txBody>
      </p:sp>
    </p:spTree>
    <p:extLst>
      <p:ext uri="{BB962C8B-B14F-4D97-AF65-F5344CB8AC3E}">
        <p14:creationId xmlns:p14="http://schemas.microsoft.com/office/powerpoint/2010/main" val="18515078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sz="2400" dirty="0"/>
          </a:p>
        </p:txBody>
      </p:sp>
      <p:sp>
        <p:nvSpPr>
          <p:cNvPr id="4" name="Segnaposto numero diapositiva 3"/>
          <p:cNvSpPr>
            <a:spLocks noGrp="1"/>
          </p:cNvSpPr>
          <p:nvPr>
            <p:ph type="sldNum" sz="quarter" idx="10"/>
          </p:nvPr>
        </p:nvSpPr>
        <p:spPr/>
        <p:txBody>
          <a:bodyPr/>
          <a:lstStyle/>
          <a:p>
            <a:fld id="{C76A3539-0B5B-174D-B933-5CEDF50000CA}" type="slidenum">
              <a:rPr lang="it-IT" smtClean="0"/>
              <a:t>37</a:t>
            </a:fld>
            <a:endParaRPr lang="it-IT"/>
          </a:p>
        </p:txBody>
      </p:sp>
    </p:spTree>
    <p:extLst>
      <p:ext uri="{BB962C8B-B14F-4D97-AF65-F5344CB8AC3E}">
        <p14:creationId xmlns:p14="http://schemas.microsoft.com/office/powerpoint/2010/main" val="18608353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sz="2400" dirty="0"/>
          </a:p>
        </p:txBody>
      </p:sp>
      <p:sp>
        <p:nvSpPr>
          <p:cNvPr id="4" name="Segnaposto numero diapositiva 3"/>
          <p:cNvSpPr>
            <a:spLocks noGrp="1"/>
          </p:cNvSpPr>
          <p:nvPr>
            <p:ph type="sldNum" sz="quarter" idx="10"/>
          </p:nvPr>
        </p:nvSpPr>
        <p:spPr/>
        <p:txBody>
          <a:bodyPr/>
          <a:lstStyle/>
          <a:p>
            <a:fld id="{C76A3539-0B5B-174D-B933-5CEDF50000CA}" type="slidenum">
              <a:rPr lang="it-IT" smtClean="0"/>
              <a:t>38</a:t>
            </a:fld>
            <a:endParaRPr lang="it-IT"/>
          </a:p>
        </p:txBody>
      </p:sp>
    </p:spTree>
    <p:extLst>
      <p:ext uri="{BB962C8B-B14F-4D97-AF65-F5344CB8AC3E}">
        <p14:creationId xmlns:p14="http://schemas.microsoft.com/office/powerpoint/2010/main" val="5170664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sz="2400" dirty="0"/>
          </a:p>
        </p:txBody>
      </p:sp>
      <p:sp>
        <p:nvSpPr>
          <p:cNvPr id="4" name="Segnaposto numero diapositiva 3"/>
          <p:cNvSpPr>
            <a:spLocks noGrp="1"/>
          </p:cNvSpPr>
          <p:nvPr>
            <p:ph type="sldNum" sz="quarter" idx="10"/>
          </p:nvPr>
        </p:nvSpPr>
        <p:spPr/>
        <p:txBody>
          <a:bodyPr/>
          <a:lstStyle/>
          <a:p>
            <a:fld id="{C76A3539-0B5B-174D-B933-5CEDF50000CA}" type="slidenum">
              <a:rPr lang="it-IT" smtClean="0"/>
              <a:t>39</a:t>
            </a:fld>
            <a:endParaRPr lang="it-IT"/>
          </a:p>
        </p:txBody>
      </p:sp>
    </p:spTree>
    <p:extLst>
      <p:ext uri="{BB962C8B-B14F-4D97-AF65-F5344CB8AC3E}">
        <p14:creationId xmlns:p14="http://schemas.microsoft.com/office/powerpoint/2010/main" val="21144136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sz="2400" dirty="0"/>
          </a:p>
        </p:txBody>
      </p:sp>
      <p:sp>
        <p:nvSpPr>
          <p:cNvPr id="4" name="Segnaposto numero diapositiva 3"/>
          <p:cNvSpPr>
            <a:spLocks noGrp="1"/>
          </p:cNvSpPr>
          <p:nvPr>
            <p:ph type="sldNum" sz="quarter" idx="10"/>
          </p:nvPr>
        </p:nvSpPr>
        <p:spPr/>
        <p:txBody>
          <a:bodyPr/>
          <a:lstStyle/>
          <a:p>
            <a:fld id="{C76A3539-0B5B-174D-B933-5CEDF50000CA}" type="slidenum">
              <a:rPr lang="it-IT" smtClean="0"/>
              <a:t>40</a:t>
            </a:fld>
            <a:endParaRPr lang="it-IT"/>
          </a:p>
        </p:txBody>
      </p:sp>
    </p:spTree>
    <p:extLst>
      <p:ext uri="{BB962C8B-B14F-4D97-AF65-F5344CB8AC3E}">
        <p14:creationId xmlns:p14="http://schemas.microsoft.com/office/powerpoint/2010/main" val="18469869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sz="2400" dirty="0"/>
          </a:p>
        </p:txBody>
      </p:sp>
      <p:sp>
        <p:nvSpPr>
          <p:cNvPr id="4" name="Segnaposto numero diapositiva 3"/>
          <p:cNvSpPr>
            <a:spLocks noGrp="1"/>
          </p:cNvSpPr>
          <p:nvPr>
            <p:ph type="sldNum" sz="quarter" idx="10"/>
          </p:nvPr>
        </p:nvSpPr>
        <p:spPr/>
        <p:txBody>
          <a:bodyPr/>
          <a:lstStyle/>
          <a:p>
            <a:fld id="{C76A3539-0B5B-174D-B933-5CEDF50000CA}" type="slidenum">
              <a:rPr lang="it-IT" smtClean="0"/>
              <a:t>41</a:t>
            </a:fld>
            <a:endParaRPr lang="it-IT"/>
          </a:p>
        </p:txBody>
      </p:sp>
    </p:spTree>
    <p:extLst>
      <p:ext uri="{BB962C8B-B14F-4D97-AF65-F5344CB8AC3E}">
        <p14:creationId xmlns:p14="http://schemas.microsoft.com/office/powerpoint/2010/main" val="12120834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sz="2400" dirty="0"/>
          </a:p>
        </p:txBody>
      </p:sp>
      <p:sp>
        <p:nvSpPr>
          <p:cNvPr id="4" name="Segnaposto numero diapositiva 3"/>
          <p:cNvSpPr>
            <a:spLocks noGrp="1"/>
          </p:cNvSpPr>
          <p:nvPr>
            <p:ph type="sldNum" sz="quarter" idx="10"/>
          </p:nvPr>
        </p:nvSpPr>
        <p:spPr/>
        <p:txBody>
          <a:bodyPr/>
          <a:lstStyle/>
          <a:p>
            <a:fld id="{C76A3539-0B5B-174D-B933-5CEDF50000CA}" type="slidenum">
              <a:rPr lang="it-IT" smtClean="0"/>
              <a:t>42</a:t>
            </a:fld>
            <a:endParaRPr lang="it-IT"/>
          </a:p>
        </p:txBody>
      </p:sp>
    </p:spTree>
    <p:extLst>
      <p:ext uri="{BB962C8B-B14F-4D97-AF65-F5344CB8AC3E}">
        <p14:creationId xmlns:p14="http://schemas.microsoft.com/office/powerpoint/2010/main" val="2448103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sz="2400" dirty="0"/>
          </a:p>
        </p:txBody>
      </p:sp>
      <p:sp>
        <p:nvSpPr>
          <p:cNvPr id="4" name="Segnaposto numero diapositiva 3"/>
          <p:cNvSpPr>
            <a:spLocks noGrp="1"/>
          </p:cNvSpPr>
          <p:nvPr>
            <p:ph type="sldNum" sz="quarter" idx="10"/>
          </p:nvPr>
        </p:nvSpPr>
        <p:spPr/>
        <p:txBody>
          <a:bodyPr/>
          <a:lstStyle/>
          <a:p>
            <a:fld id="{C76A3539-0B5B-174D-B933-5CEDF50000CA}" type="slidenum">
              <a:rPr lang="it-IT" smtClean="0"/>
              <a:t>43</a:t>
            </a:fld>
            <a:endParaRPr lang="it-IT"/>
          </a:p>
        </p:txBody>
      </p:sp>
    </p:spTree>
    <p:extLst>
      <p:ext uri="{BB962C8B-B14F-4D97-AF65-F5344CB8AC3E}">
        <p14:creationId xmlns:p14="http://schemas.microsoft.com/office/powerpoint/2010/main" val="4073707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sz="2400" dirty="0"/>
          </a:p>
        </p:txBody>
      </p:sp>
      <p:sp>
        <p:nvSpPr>
          <p:cNvPr id="4" name="Segnaposto numero diapositiva 3"/>
          <p:cNvSpPr>
            <a:spLocks noGrp="1"/>
          </p:cNvSpPr>
          <p:nvPr>
            <p:ph type="sldNum" sz="quarter" idx="10"/>
          </p:nvPr>
        </p:nvSpPr>
        <p:spPr/>
        <p:txBody>
          <a:bodyPr/>
          <a:lstStyle/>
          <a:p>
            <a:fld id="{C76A3539-0B5B-174D-B933-5CEDF50000CA}" type="slidenum">
              <a:rPr lang="it-IT" smtClean="0"/>
              <a:t>44</a:t>
            </a:fld>
            <a:endParaRPr lang="it-IT"/>
          </a:p>
        </p:txBody>
      </p:sp>
    </p:spTree>
    <p:extLst>
      <p:ext uri="{BB962C8B-B14F-4D97-AF65-F5344CB8AC3E}">
        <p14:creationId xmlns:p14="http://schemas.microsoft.com/office/powerpoint/2010/main" val="1880018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C76A3539-0B5B-174D-B933-5CEDF50000CA}" type="slidenum">
              <a:rPr lang="it-IT" smtClean="0"/>
              <a:t>18</a:t>
            </a:fld>
            <a:endParaRPr lang="it-IT"/>
          </a:p>
        </p:txBody>
      </p:sp>
    </p:spTree>
    <p:extLst>
      <p:ext uri="{BB962C8B-B14F-4D97-AF65-F5344CB8AC3E}">
        <p14:creationId xmlns:p14="http://schemas.microsoft.com/office/powerpoint/2010/main" val="92298319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sz="2400" dirty="0"/>
          </a:p>
        </p:txBody>
      </p:sp>
      <p:sp>
        <p:nvSpPr>
          <p:cNvPr id="4" name="Segnaposto numero diapositiva 3"/>
          <p:cNvSpPr>
            <a:spLocks noGrp="1"/>
          </p:cNvSpPr>
          <p:nvPr>
            <p:ph type="sldNum" sz="quarter" idx="10"/>
          </p:nvPr>
        </p:nvSpPr>
        <p:spPr/>
        <p:txBody>
          <a:bodyPr/>
          <a:lstStyle/>
          <a:p>
            <a:fld id="{C76A3539-0B5B-174D-B933-5CEDF50000CA}" type="slidenum">
              <a:rPr lang="it-IT" smtClean="0"/>
              <a:t>45</a:t>
            </a:fld>
            <a:endParaRPr lang="it-IT"/>
          </a:p>
        </p:txBody>
      </p:sp>
    </p:spTree>
    <p:extLst>
      <p:ext uri="{BB962C8B-B14F-4D97-AF65-F5344CB8AC3E}">
        <p14:creationId xmlns:p14="http://schemas.microsoft.com/office/powerpoint/2010/main" val="1219956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C76A3539-0B5B-174D-B933-5CEDF50000CA}" type="slidenum">
              <a:rPr lang="it-IT" smtClean="0"/>
              <a:t>19</a:t>
            </a:fld>
            <a:endParaRPr lang="it-IT"/>
          </a:p>
        </p:txBody>
      </p:sp>
    </p:spTree>
    <p:extLst>
      <p:ext uri="{BB962C8B-B14F-4D97-AF65-F5344CB8AC3E}">
        <p14:creationId xmlns:p14="http://schemas.microsoft.com/office/powerpoint/2010/main" val="1872255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C76A3539-0B5B-174D-B933-5CEDF50000CA}" type="slidenum">
              <a:rPr lang="it-IT" smtClean="0"/>
              <a:t>20</a:t>
            </a:fld>
            <a:endParaRPr lang="it-IT"/>
          </a:p>
        </p:txBody>
      </p:sp>
    </p:spTree>
    <p:extLst>
      <p:ext uri="{BB962C8B-B14F-4D97-AF65-F5344CB8AC3E}">
        <p14:creationId xmlns:p14="http://schemas.microsoft.com/office/powerpoint/2010/main" val="19779586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C76A3539-0B5B-174D-B933-5CEDF50000CA}" type="slidenum">
              <a:rPr lang="it-IT" smtClean="0"/>
              <a:t>21</a:t>
            </a:fld>
            <a:endParaRPr lang="it-IT"/>
          </a:p>
        </p:txBody>
      </p:sp>
    </p:spTree>
    <p:extLst>
      <p:ext uri="{BB962C8B-B14F-4D97-AF65-F5344CB8AC3E}">
        <p14:creationId xmlns:p14="http://schemas.microsoft.com/office/powerpoint/2010/main" val="14196497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C76A3539-0B5B-174D-B933-5CEDF50000CA}" type="slidenum">
              <a:rPr lang="it-IT" smtClean="0"/>
              <a:t>22</a:t>
            </a:fld>
            <a:endParaRPr lang="it-IT"/>
          </a:p>
        </p:txBody>
      </p:sp>
    </p:spTree>
    <p:extLst>
      <p:ext uri="{BB962C8B-B14F-4D97-AF65-F5344CB8AC3E}">
        <p14:creationId xmlns:p14="http://schemas.microsoft.com/office/powerpoint/2010/main" val="4849424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C76A3539-0B5B-174D-B933-5CEDF50000CA}" type="slidenum">
              <a:rPr lang="it-IT" smtClean="0"/>
              <a:t>23</a:t>
            </a:fld>
            <a:endParaRPr lang="it-IT"/>
          </a:p>
        </p:txBody>
      </p:sp>
    </p:spTree>
    <p:extLst>
      <p:ext uri="{BB962C8B-B14F-4D97-AF65-F5344CB8AC3E}">
        <p14:creationId xmlns:p14="http://schemas.microsoft.com/office/powerpoint/2010/main" val="13048666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sz="2400" dirty="0"/>
          </a:p>
        </p:txBody>
      </p:sp>
      <p:sp>
        <p:nvSpPr>
          <p:cNvPr id="4" name="Segnaposto numero diapositiva 3"/>
          <p:cNvSpPr>
            <a:spLocks noGrp="1"/>
          </p:cNvSpPr>
          <p:nvPr>
            <p:ph type="sldNum" sz="quarter" idx="10"/>
          </p:nvPr>
        </p:nvSpPr>
        <p:spPr/>
        <p:txBody>
          <a:bodyPr/>
          <a:lstStyle/>
          <a:p>
            <a:fld id="{C76A3539-0B5B-174D-B933-5CEDF50000CA}" type="slidenum">
              <a:rPr lang="it-IT" smtClean="0"/>
              <a:t>24</a:t>
            </a:fld>
            <a:endParaRPr lang="it-IT"/>
          </a:p>
        </p:txBody>
      </p:sp>
    </p:spTree>
    <p:extLst>
      <p:ext uri="{BB962C8B-B14F-4D97-AF65-F5344CB8AC3E}">
        <p14:creationId xmlns:p14="http://schemas.microsoft.com/office/powerpoint/2010/main" val="2128455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4B6055F8-1D02-4417-9241-55C834FD9970}" type="datetimeFigureOut">
              <a:rPr lang="it-IT" smtClean="0"/>
              <a:pPr/>
              <a:t>08/06/2018</a:t>
            </a:fld>
            <a:endParaRPr lang="it-IT"/>
          </a:p>
        </p:txBody>
      </p:sp>
      <p:sp>
        <p:nvSpPr>
          <p:cNvPr id="19" name="Segnaposto piè di pagina 18"/>
          <p:cNvSpPr>
            <a:spLocks noGrp="1"/>
          </p:cNvSpPr>
          <p:nvPr>
            <p:ph type="ftr" sz="quarter" idx="11"/>
          </p:nvPr>
        </p:nvSpPr>
        <p:spPr/>
        <p:txBody>
          <a:bodyPr/>
          <a:lstStyle/>
          <a:p>
            <a:endParaRPr lang="it-IT"/>
          </a:p>
        </p:txBody>
      </p:sp>
      <p:sp>
        <p:nvSpPr>
          <p:cNvPr id="27" name="Segnaposto numero diapositiva 26"/>
          <p:cNvSpPr>
            <a:spLocks noGrp="1"/>
          </p:cNvSpPr>
          <p:nvPr>
            <p:ph type="sldNum" sz="quarter" idx="12"/>
          </p:nvPr>
        </p:nvSpPr>
        <p:spPr/>
        <p:txBody>
          <a:bodyPr/>
          <a:lstStyle/>
          <a:p>
            <a:fld id="{B007B441-5312-499D-93C3-6E37886527FA}"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08/06/2018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08/06/2018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08/06/2018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08/06/2018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4B6055F8-1D02-4417-9241-55C834FD9970}" type="datetimeFigureOut">
              <a:rPr lang="it-IT" smtClean="0"/>
              <a:pPr/>
              <a:t>08/06/2018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4B6055F8-1D02-4417-9241-55C834FD9970}" type="datetimeFigureOut">
              <a:rPr lang="it-IT" smtClean="0"/>
              <a:pPr/>
              <a:t>08/06/2018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4B6055F8-1D02-4417-9241-55C834FD9970}" type="datetimeFigureOut">
              <a:rPr lang="it-IT" smtClean="0"/>
              <a:pPr/>
              <a:t>08/06/2018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08/06/2018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4B6055F8-1D02-4417-9241-55C834FD9970}" type="datetimeFigureOut">
              <a:rPr lang="it-IT" smtClean="0"/>
              <a:pPr/>
              <a:t>08/06/2018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08/06/2018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8077200" y="6356350"/>
            <a:ext cx="609600" cy="365125"/>
          </a:xfrm>
        </p:spPr>
        <p:txBody>
          <a:bodyPr/>
          <a:lstStyle/>
          <a:p>
            <a:fld id="{B007B441-5312-499D-93C3-6E37886527FA}" type="slidenum">
              <a:rPr lang="it-IT" smtClean="0"/>
              <a:pPr/>
              <a:t>‹N›</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B6055F8-1D02-4417-9241-55C834FD9970}" type="datetimeFigureOut">
              <a:rPr lang="it-IT" smtClean="0"/>
              <a:pPr/>
              <a:t>08/06/2018</a:t>
            </a:fld>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007B441-5312-499D-93C3-6E37886527FA}" type="slidenum">
              <a:rPr lang="it-IT" smtClean="0"/>
              <a:pPr/>
              <a:t>‹N›</a:t>
            </a:fld>
            <a:endParaRPr lang="it-IT"/>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27583" y="324074"/>
            <a:ext cx="7776665" cy="3680990"/>
          </a:xfrm>
        </p:spPr>
        <p:txBody>
          <a:bodyPr>
            <a:normAutofit/>
          </a:bodyPr>
          <a:lstStyle/>
          <a:p>
            <a:pPr algn="ctr"/>
            <a:r>
              <a:rPr lang="it-IT" sz="2000" dirty="0" smtClean="0">
                <a:solidFill>
                  <a:schemeClr val="tx1"/>
                </a:solidFill>
              </a:rPr>
              <a:t/>
            </a:r>
            <a:br>
              <a:rPr lang="it-IT" sz="2000" dirty="0" smtClean="0">
                <a:solidFill>
                  <a:schemeClr val="tx1"/>
                </a:solidFill>
              </a:rPr>
            </a:br>
            <a:r>
              <a:rPr lang="it-IT" sz="2000" dirty="0" smtClean="0">
                <a:solidFill>
                  <a:schemeClr val="tx1"/>
                </a:solidFill>
              </a:rPr>
              <a:t>ORDINE DEGLI AVVOCATI DI PADOVA</a:t>
            </a:r>
            <a:br>
              <a:rPr lang="it-IT" sz="2000" dirty="0" smtClean="0">
                <a:solidFill>
                  <a:schemeClr val="tx1"/>
                </a:solidFill>
              </a:rPr>
            </a:br>
            <a:r>
              <a:rPr lang="it-IT" sz="2000" dirty="0">
                <a:solidFill>
                  <a:schemeClr val="tx1"/>
                </a:solidFill>
              </a:rPr>
              <a:t/>
            </a:r>
            <a:br>
              <a:rPr lang="it-IT" sz="2000" dirty="0">
                <a:solidFill>
                  <a:schemeClr val="tx1"/>
                </a:solidFill>
              </a:rPr>
            </a:br>
            <a:r>
              <a:rPr lang="it-IT" sz="2000" dirty="0" smtClean="0">
                <a:solidFill>
                  <a:schemeClr val="tx1"/>
                </a:solidFill>
              </a:rPr>
              <a:t>SCUOLA FORENSE</a:t>
            </a:r>
            <a:br>
              <a:rPr lang="it-IT" sz="2000" dirty="0" smtClean="0">
                <a:solidFill>
                  <a:schemeClr val="tx1"/>
                </a:solidFill>
              </a:rPr>
            </a:br>
            <a:r>
              <a:rPr lang="it-IT" sz="2000" dirty="0" smtClean="0">
                <a:solidFill>
                  <a:schemeClr val="tx1"/>
                </a:solidFill>
              </a:rPr>
              <a:t>MODULO DI DIRITTO PROCESSUALE CIVILE</a:t>
            </a:r>
            <a:r>
              <a:rPr lang="it-IT" sz="2000" dirty="0">
                <a:solidFill>
                  <a:schemeClr val="tx1"/>
                </a:solidFill>
              </a:rPr>
              <a:t/>
            </a:r>
            <a:br>
              <a:rPr lang="it-IT" sz="2000" dirty="0">
                <a:solidFill>
                  <a:schemeClr val="tx1"/>
                </a:solidFill>
              </a:rPr>
            </a:br>
            <a:r>
              <a:rPr lang="it-IT" sz="2000" dirty="0" smtClean="0">
                <a:solidFill>
                  <a:schemeClr val="tx1"/>
                </a:solidFill>
              </a:rPr>
              <a:t/>
            </a:r>
            <a:br>
              <a:rPr lang="it-IT" sz="2000" dirty="0" smtClean="0">
                <a:solidFill>
                  <a:schemeClr val="tx1"/>
                </a:solidFill>
              </a:rPr>
            </a:br>
            <a:r>
              <a:rPr lang="it-IT" sz="2000" dirty="0" smtClean="0">
                <a:solidFill>
                  <a:schemeClr val="tx1"/>
                </a:solidFill>
              </a:rPr>
              <a:t>Lezione 11.6.2018</a:t>
            </a:r>
            <a:r>
              <a:rPr lang="it-IT" sz="2000" dirty="0">
                <a:solidFill>
                  <a:schemeClr val="tx1"/>
                </a:solidFill>
              </a:rPr>
              <a:t/>
            </a:r>
            <a:br>
              <a:rPr lang="it-IT" sz="2000" dirty="0">
                <a:solidFill>
                  <a:schemeClr val="tx1"/>
                </a:solidFill>
              </a:rPr>
            </a:br>
            <a:r>
              <a:rPr lang="it-IT" sz="2400" dirty="0">
                <a:solidFill>
                  <a:schemeClr val="tx1"/>
                </a:solidFill>
              </a:rPr>
              <a:t/>
            </a:r>
            <a:br>
              <a:rPr lang="it-IT" sz="2400" dirty="0">
                <a:solidFill>
                  <a:schemeClr val="tx1"/>
                </a:solidFill>
              </a:rPr>
            </a:br>
            <a:r>
              <a:rPr lang="it-IT" sz="2400" b="1" dirty="0" smtClean="0">
                <a:solidFill>
                  <a:schemeClr val="tx1"/>
                </a:solidFill>
              </a:rPr>
              <a:t>Art. 617 </a:t>
            </a:r>
            <a:r>
              <a:rPr lang="it-IT" sz="2400" b="1" dirty="0" err="1" smtClean="0">
                <a:solidFill>
                  <a:schemeClr val="tx1"/>
                </a:solidFill>
              </a:rPr>
              <a:t>c.p.c.</a:t>
            </a:r>
            <a:r>
              <a:rPr lang="it-IT" sz="2400" b="1" dirty="0" smtClean="0">
                <a:solidFill>
                  <a:schemeClr val="tx1"/>
                </a:solidFill>
              </a:rPr>
              <a:t>: </a:t>
            </a:r>
            <a:r>
              <a:rPr lang="it-IT" sz="2400" b="1" dirty="0">
                <a:solidFill>
                  <a:schemeClr val="tx1"/>
                </a:solidFill>
              </a:rPr>
              <a:t>l</a:t>
            </a:r>
            <a:r>
              <a:rPr lang="it-IT" sz="2400" b="1" dirty="0" smtClean="0">
                <a:solidFill>
                  <a:schemeClr val="tx1"/>
                </a:solidFill>
              </a:rPr>
              <a:t>’opposizione agli atti esecutivi </a:t>
            </a:r>
            <a:endParaRPr lang="it-IT" sz="2400" dirty="0">
              <a:solidFill>
                <a:schemeClr val="accent1"/>
              </a:solidFill>
            </a:endParaRPr>
          </a:p>
        </p:txBody>
      </p:sp>
      <p:sp>
        <p:nvSpPr>
          <p:cNvPr id="5" name="Segnaposto contenuto 4"/>
          <p:cNvSpPr>
            <a:spLocks noGrp="1"/>
          </p:cNvSpPr>
          <p:nvPr>
            <p:ph idx="1"/>
          </p:nvPr>
        </p:nvSpPr>
        <p:spPr>
          <a:xfrm>
            <a:off x="468313" y="3501008"/>
            <a:ext cx="7620000" cy="3168352"/>
          </a:xfrm>
        </p:spPr>
        <p:txBody>
          <a:bodyPr rtlCol="0">
            <a:normAutofit/>
          </a:bodyPr>
          <a:lstStyle/>
          <a:p>
            <a:pPr marL="114300" indent="0" algn="ctr" eaLnBrk="1" fontAlgn="auto" hangingPunct="1">
              <a:spcAft>
                <a:spcPts val="0"/>
              </a:spcAft>
              <a:buFont typeface="Arial" pitchFamily="34" charset="0"/>
              <a:buNone/>
              <a:defRPr/>
            </a:pPr>
            <a:endParaRPr lang="it-IT" cap="small" dirty="0" smtClean="0"/>
          </a:p>
          <a:p>
            <a:pPr marL="0" indent="0" algn="ctr" eaLnBrk="1" fontAlgn="auto" hangingPunct="1">
              <a:spcAft>
                <a:spcPts val="0"/>
              </a:spcAft>
              <a:buFont typeface="Arial" pitchFamily="34" charset="0"/>
              <a:buNone/>
              <a:defRPr/>
            </a:pPr>
            <a:endParaRPr lang="it-IT" sz="2000" cap="small" dirty="0" smtClean="0"/>
          </a:p>
          <a:p>
            <a:pPr marL="0" indent="0" algn="ctr" eaLnBrk="1" fontAlgn="auto" hangingPunct="1">
              <a:spcAft>
                <a:spcPts val="0"/>
              </a:spcAft>
              <a:buFont typeface="Arial" pitchFamily="34" charset="0"/>
              <a:buNone/>
              <a:defRPr/>
            </a:pPr>
            <a:endParaRPr lang="it-IT" sz="2000" cap="small" dirty="0" smtClean="0"/>
          </a:p>
          <a:p>
            <a:pPr marL="0" indent="0" algn="ctr" eaLnBrk="1" fontAlgn="auto" hangingPunct="1">
              <a:spcAft>
                <a:spcPts val="0"/>
              </a:spcAft>
              <a:buFont typeface="Arial" pitchFamily="34" charset="0"/>
              <a:buNone/>
              <a:defRPr/>
            </a:pPr>
            <a:r>
              <a:rPr lang="it-IT" sz="2800" cap="small" dirty="0" smtClean="0"/>
              <a:t>        avv. </a:t>
            </a:r>
            <a:r>
              <a:rPr lang="it-IT" sz="2400" cap="small" dirty="0" smtClean="0"/>
              <a:t>Alberto Stropparo</a:t>
            </a:r>
          </a:p>
          <a:p>
            <a:pPr marL="114300" indent="0" algn="ctr" eaLnBrk="1" fontAlgn="auto" hangingPunct="1">
              <a:spcAft>
                <a:spcPts val="0"/>
              </a:spcAft>
              <a:buFont typeface="Arial" pitchFamily="34" charset="0"/>
              <a:buNone/>
              <a:defRPr/>
            </a:pPr>
            <a:endParaRPr lang="it-IT" cap="small" dirty="0" smtClean="0"/>
          </a:p>
          <a:p>
            <a:pPr marL="114300" indent="0" algn="ctr" eaLnBrk="1" fontAlgn="auto" hangingPunct="1">
              <a:spcAft>
                <a:spcPts val="0"/>
              </a:spcAft>
              <a:buFont typeface="Arial" pitchFamily="34" charset="0"/>
              <a:buNone/>
              <a:defRPr/>
            </a:pPr>
            <a:endParaRPr lang="it-IT" cap="small" dirty="0" smtClean="0"/>
          </a:p>
        </p:txBody>
      </p:sp>
      <p:sp>
        <p:nvSpPr>
          <p:cNvPr id="2054" name="Segnaposto numero diapositiva 2"/>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B6A064CE-9F3F-4F7F-93F6-949B1436C33F}" type="slidenum">
              <a:rPr lang="it-IT" smtClean="0"/>
              <a:pPr fontAlgn="base">
                <a:spcBef>
                  <a:spcPct val="0"/>
                </a:spcBef>
                <a:spcAft>
                  <a:spcPct val="0"/>
                </a:spcAft>
                <a:defRPr/>
              </a:pPr>
              <a:t>1</a:t>
            </a:fld>
            <a:endParaRPr lang="it-IT"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egnaposto contenuto 4"/>
          <p:cNvSpPr>
            <a:spLocks noGrp="1"/>
          </p:cNvSpPr>
          <p:nvPr>
            <p:ph idx="1"/>
          </p:nvPr>
        </p:nvSpPr>
        <p:spPr>
          <a:xfrm>
            <a:off x="323528" y="908720"/>
            <a:ext cx="8373616" cy="5415880"/>
          </a:xfrm>
        </p:spPr>
        <p:txBody>
          <a:bodyPr>
            <a:noAutofit/>
          </a:bodyPr>
          <a:lstStyle/>
          <a:p>
            <a:pPr algn="just"/>
            <a:r>
              <a:rPr lang="it-IT" sz="2400" b="1" u="sng" dirty="0" smtClean="0"/>
              <a:t>Esempi</a:t>
            </a:r>
            <a:r>
              <a:rPr lang="it-IT" sz="2400" dirty="0" smtClean="0"/>
              <a:t>:</a:t>
            </a:r>
          </a:p>
          <a:p>
            <a:pPr algn="just"/>
            <a:r>
              <a:rPr lang="it-IT" sz="2400" dirty="0"/>
              <a:t>il debitore ha notificato un </a:t>
            </a:r>
            <a:r>
              <a:rPr lang="it-IT" sz="2400" i="1" u="sng" dirty="0"/>
              <a:t>documento diverso</a:t>
            </a:r>
            <a:r>
              <a:rPr lang="it-IT" sz="2400" i="1" dirty="0"/>
              <a:t> </a:t>
            </a:r>
            <a:r>
              <a:rPr lang="it-IT" sz="2400" dirty="0"/>
              <a:t>dal titolo esecutivo </a:t>
            </a:r>
            <a:r>
              <a:rPr lang="it-IT" sz="2400" dirty="0" smtClean="0"/>
              <a:t>(sempreché </a:t>
            </a:r>
            <a:r>
              <a:rPr lang="it-IT" sz="2400" dirty="0"/>
              <a:t>un diverso titolo vi sia, altrimenti </a:t>
            </a:r>
            <a:r>
              <a:rPr lang="mr-IN" sz="2400" dirty="0" smtClean="0"/>
              <a:t>…</a:t>
            </a:r>
            <a:r>
              <a:rPr lang="it-IT" sz="2400" dirty="0" smtClean="0"/>
              <a:t>.). </a:t>
            </a:r>
            <a:endParaRPr lang="it-IT" sz="2400" dirty="0"/>
          </a:p>
          <a:p>
            <a:pPr algn="just"/>
            <a:r>
              <a:rPr lang="it-IT" sz="2400" dirty="0" smtClean="0"/>
              <a:t>Notifico </a:t>
            </a:r>
            <a:r>
              <a:rPr lang="it-IT" sz="2400" i="1" dirty="0"/>
              <a:t>dispositivo sentenza lavoro </a:t>
            </a:r>
            <a:r>
              <a:rPr lang="it-IT" sz="2400" dirty="0"/>
              <a:t>nonostante nel frattempo sia stata depositata la motivazione; notifico sentenza di prime cure nonostante </a:t>
            </a:r>
            <a:r>
              <a:rPr lang="it-IT" sz="2400" i="1" dirty="0"/>
              <a:t>sentenza d’appello </a:t>
            </a:r>
            <a:r>
              <a:rPr lang="it-IT" sz="2400" dirty="0"/>
              <a:t>che abbia statuito nel merito (sostituisce): titolo complesso, nella pratica necessità di notificazione di </a:t>
            </a:r>
            <a:r>
              <a:rPr lang="it-IT" sz="2400" dirty="0" err="1"/>
              <a:t>sent</a:t>
            </a:r>
            <a:r>
              <a:rPr lang="it-IT" sz="2400" dirty="0"/>
              <a:t>. appello spedita in formula esecutiva + copia autentica </a:t>
            </a:r>
            <a:r>
              <a:rPr lang="it-IT" sz="2400" dirty="0" err="1"/>
              <a:t>sent</a:t>
            </a:r>
            <a:r>
              <a:rPr lang="it-IT" sz="2400" dirty="0"/>
              <a:t>. </a:t>
            </a:r>
            <a:endParaRPr lang="it-IT" sz="2400" dirty="0" smtClean="0"/>
          </a:p>
          <a:p>
            <a:pPr algn="just"/>
            <a:r>
              <a:rPr lang="it-IT" sz="2400" dirty="0"/>
              <a:t>rilascio </a:t>
            </a:r>
            <a:r>
              <a:rPr lang="it-IT" sz="2400" dirty="0" smtClean="0"/>
              <a:t>copia </a:t>
            </a:r>
            <a:r>
              <a:rPr lang="it-IT" sz="2400" dirty="0"/>
              <a:t>del titolo in forma esecutiva </a:t>
            </a:r>
            <a:r>
              <a:rPr lang="it-IT" sz="2400" i="1" dirty="0"/>
              <a:t>a persona diversa </a:t>
            </a:r>
            <a:r>
              <a:rPr lang="it-IT" sz="2400" dirty="0"/>
              <a:t>da quella in cui favore il titolo sia stato </a:t>
            </a:r>
            <a:r>
              <a:rPr lang="it-IT" sz="2400" dirty="0" smtClean="0"/>
              <a:t>emesso;</a:t>
            </a:r>
          </a:p>
          <a:p>
            <a:pPr algn="just"/>
            <a:r>
              <a:rPr lang="it-IT" sz="2400" dirty="0" smtClean="0"/>
              <a:t>E </a:t>
            </a:r>
            <a:r>
              <a:rPr lang="it-IT" sz="2400" dirty="0"/>
              <a:t>lodo? E rapporto </a:t>
            </a:r>
            <a:r>
              <a:rPr lang="it-IT" sz="2400" dirty="0" err="1"/>
              <a:t>App</a:t>
            </a:r>
            <a:r>
              <a:rPr lang="it-IT" sz="2400" dirty="0"/>
              <a:t>. / </a:t>
            </a:r>
            <a:r>
              <a:rPr lang="it-IT" sz="2400" dirty="0" err="1"/>
              <a:t>Cass</a:t>
            </a:r>
            <a:r>
              <a:rPr lang="it-IT" sz="2400" dirty="0" smtClean="0"/>
              <a:t>.?</a:t>
            </a:r>
          </a:p>
          <a:p>
            <a:pPr algn="just"/>
            <a:r>
              <a:rPr lang="it-IT" sz="2400" dirty="0" smtClean="0"/>
              <a:t>E se formula esecutiva su </a:t>
            </a:r>
            <a:r>
              <a:rPr lang="it-IT" sz="2400" dirty="0" err="1" smtClean="0"/>
              <a:t>sent</a:t>
            </a:r>
            <a:r>
              <a:rPr lang="it-IT" sz="2400" dirty="0" smtClean="0"/>
              <a:t>. mero accertamento?</a:t>
            </a:r>
            <a:endParaRPr lang="it-IT" sz="2400" dirty="0"/>
          </a:p>
        </p:txBody>
      </p:sp>
      <p:sp>
        <p:nvSpPr>
          <p:cNvPr id="24581" name="Segnaposto numero diapositiva 2"/>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B8811311-31CA-4DF9-94FF-B54D33738434}" type="slidenum">
              <a:rPr lang="it-IT" smtClean="0"/>
              <a:pPr fontAlgn="base">
                <a:spcBef>
                  <a:spcPct val="0"/>
                </a:spcBef>
                <a:spcAft>
                  <a:spcPct val="0"/>
                </a:spcAft>
                <a:defRPr/>
              </a:pPr>
              <a:t>10</a:t>
            </a:fld>
            <a:endParaRPr lang="it-IT" smtClean="0"/>
          </a:p>
        </p:txBody>
      </p:sp>
      <p:sp>
        <p:nvSpPr>
          <p:cNvPr id="6" name="Titolo 3"/>
          <p:cNvSpPr txBox="1">
            <a:spLocks/>
          </p:cNvSpPr>
          <p:nvPr/>
        </p:nvSpPr>
        <p:spPr>
          <a:xfrm>
            <a:off x="468313" y="836613"/>
            <a:ext cx="7620000" cy="561975"/>
          </a:xfrm>
          <a:prstGeom prst="rect">
            <a:avLst/>
          </a:prstGeom>
        </p:spPr>
        <p:txBody>
          <a:bodyPr anchor="ct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endParaRPr lang="it-IT" sz="1800" b="1" i="1" cap="small" dirty="0" smtClean="0">
              <a:solidFill>
                <a:schemeClr val="accent1"/>
              </a:solidFill>
            </a:endParaRPr>
          </a:p>
        </p:txBody>
      </p:sp>
    </p:spTree>
    <p:extLst>
      <p:ext uri="{BB962C8B-B14F-4D97-AF65-F5344CB8AC3E}">
        <p14:creationId xmlns:p14="http://schemas.microsoft.com/office/powerpoint/2010/main" val="2959474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egnaposto contenuto 4"/>
          <p:cNvSpPr>
            <a:spLocks noGrp="1"/>
          </p:cNvSpPr>
          <p:nvPr>
            <p:ph idx="1"/>
          </p:nvPr>
        </p:nvSpPr>
        <p:spPr>
          <a:xfrm>
            <a:off x="323528" y="908720"/>
            <a:ext cx="8373616" cy="5415880"/>
          </a:xfrm>
        </p:spPr>
        <p:txBody>
          <a:bodyPr>
            <a:noAutofit/>
          </a:bodyPr>
          <a:lstStyle/>
          <a:p>
            <a:pPr algn="just"/>
            <a:r>
              <a:rPr lang="it-IT" sz="2400" b="1" i="1" u="sng" dirty="0" smtClean="0"/>
              <a:t>DIES A QUO </a:t>
            </a:r>
          </a:p>
          <a:p>
            <a:pPr algn="just"/>
            <a:r>
              <a:rPr lang="it-IT" sz="2400" dirty="0" smtClean="0"/>
              <a:t>In </a:t>
            </a:r>
            <a:r>
              <a:rPr lang="it-IT" sz="2400" dirty="0"/>
              <a:t>giurisprudenza per </a:t>
            </a:r>
            <a:r>
              <a:rPr lang="it-IT" sz="2400" i="1" dirty="0"/>
              <a:t>l’inammissibilità </a:t>
            </a:r>
            <a:r>
              <a:rPr lang="it-IT" sz="2400" dirty="0"/>
              <a:t>della </a:t>
            </a:r>
            <a:r>
              <a:rPr lang="it-IT" sz="2400" dirty="0" smtClean="0"/>
              <a:t>proposizione </a:t>
            </a:r>
            <a:r>
              <a:rPr lang="it-IT" sz="2400" b="1" dirty="0"/>
              <a:t>antecedentemente alla notifica del precetto </a:t>
            </a:r>
            <a:r>
              <a:rPr lang="it-IT" sz="2400" dirty="0" smtClean="0"/>
              <a:t>(</a:t>
            </a:r>
            <a:r>
              <a:rPr lang="it-IT" sz="2400" dirty="0" err="1" smtClean="0"/>
              <a:t>Cass</a:t>
            </a:r>
            <a:r>
              <a:rPr lang="it-IT" sz="2400" dirty="0" smtClean="0"/>
              <a:t>. </a:t>
            </a:r>
            <a:r>
              <a:rPr lang="it-IT" sz="2400" dirty="0"/>
              <a:t>4.8.2016 n. 16281, ove si afferma che, </a:t>
            </a:r>
            <a:r>
              <a:rPr lang="it-IT" sz="2400" i="1" dirty="0"/>
              <a:t>prima della notificazione del precetto, non può sussistere in chi riceva la notifica della sentenza, ancorché erroneamente munita di formula esecutiva, il timore di essere assoggettato ad esecuzione forzata, sicché non è esperibile l’opposizione agli atti </a:t>
            </a:r>
            <a:r>
              <a:rPr lang="it-IT" sz="2400" i="1" dirty="0" smtClean="0"/>
              <a:t>esecutivi</a:t>
            </a:r>
            <a:r>
              <a:rPr lang="it-IT" sz="2400" dirty="0" smtClean="0"/>
              <a:t>).</a:t>
            </a:r>
          </a:p>
          <a:p>
            <a:pPr algn="just"/>
            <a:r>
              <a:rPr lang="it-IT" sz="2400" dirty="0" smtClean="0"/>
              <a:t>G</a:t>
            </a:r>
            <a:r>
              <a:rPr lang="it-IT" sz="2400" dirty="0"/>
              <a:t>. competente su opposizione mediante rinvio a 480, 3° che presuppone esistenza del </a:t>
            </a:r>
            <a:r>
              <a:rPr lang="it-IT" sz="2400" dirty="0" smtClean="0"/>
              <a:t>precetto.</a:t>
            </a:r>
            <a:endParaRPr lang="it-IT" sz="2400" dirty="0"/>
          </a:p>
          <a:p>
            <a:pPr algn="just"/>
            <a:r>
              <a:rPr lang="it-IT" sz="2400" dirty="0" smtClean="0"/>
              <a:t>Risalente </a:t>
            </a:r>
            <a:r>
              <a:rPr lang="it-IT" sz="2400" dirty="0" err="1"/>
              <a:t>gp</a:t>
            </a:r>
            <a:r>
              <a:rPr lang="it-IT" sz="2400" dirty="0"/>
              <a:t> </a:t>
            </a:r>
            <a:r>
              <a:rPr lang="it-IT" sz="2400" dirty="0" smtClean="0"/>
              <a:t>e isolata dottrina ammette </a:t>
            </a:r>
            <a:r>
              <a:rPr lang="it-IT" sz="2400" dirty="0"/>
              <a:t>notifica avverso sentenza munita di formula esecutiva.</a:t>
            </a:r>
          </a:p>
          <a:p>
            <a:pPr algn="just"/>
            <a:r>
              <a:rPr lang="it-IT" sz="2400" dirty="0"/>
              <a:t>Questione non solo teorica: decorso del termine di 20 </a:t>
            </a:r>
            <a:r>
              <a:rPr lang="it-IT" sz="2400" dirty="0" smtClean="0"/>
              <a:t>gg.</a:t>
            </a:r>
            <a:endParaRPr lang="it-IT" sz="2400" dirty="0"/>
          </a:p>
          <a:p>
            <a:pPr algn="just"/>
            <a:endParaRPr lang="it-IT" sz="2400" dirty="0"/>
          </a:p>
          <a:p>
            <a:pPr algn="just"/>
            <a:endParaRPr lang="it-IT" sz="2400" dirty="0"/>
          </a:p>
        </p:txBody>
      </p:sp>
      <p:sp>
        <p:nvSpPr>
          <p:cNvPr id="24581" name="Segnaposto numero diapositiva 2"/>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B8811311-31CA-4DF9-94FF-B54D33738434}" type="slidenum">
              <a:rPr lang="it-IT" smtClean="0"/>
              <a:pPr fontAlgn="base">
                <a:spcBef>
                  <a:spcPct val="0"/>
                </a:spcBef>
                <a:spcAft>
                  <a:spcPct val="0"/>
                </a:spcAft>
                <a:defRPr/>
              </a:pPr>
              <a:t>11</a:t>
            </a:fld>
            <a:endParaRPr lang="it-IT" smtClean="0"/>
          </a:p>
        </p:txBody>
      </p:sp>
      <p:sp>
        <p:nvSpPr>
          <p:cNvPr id="6" name="Titolo 3"/>
          <p:cNvSpPr txBox="1">
            <a:spLocks/>
          </p:cNvSpPr>
          <p:nvPr/>
        </p:nvSpPr>
        <p:spPr>
          <a:xfrm>
            <a:off x="468313" y="836613"/>
            <a:ext cx="7620000" cy="561975"/>
          </a:xfrm>
          <a:prstGeom prst="rect">
            <a:avLst/>
          </a:prstGeom>
        </p:spPr>
        <p:txBody>
          <a:bodyPr anchor="ct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endParaRPr lang="it-IT" sz="1800" b="1" i="1" cap="small" dirty="0" smtClean="0">
              <a:solidFill>
                <a:schemeClr val="accent1"/>
              </a:solidFill>
            </a:endParaRPr>
          </a:p>
        </p:txBody>
      </p:sp>
    </p:spTree>
    <p:extLst>
      <p:ext uri="{BB962C8B-B14F-4D97-AF65-F5344CB8AC3E}">
        <p14:creationId xmlns:p14="http://schemas.microsoft.com/office/powerpoint/2010/main" val="13743595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egnaposto contenuto 4"/>
          <p:cNvSpPr>
            <a:spLocks noGrp="1"/>
          </p:cNvSpPr>
          <p:nvPr>
            <p:ph idx="1"/>
          </p:nvPr>
        </p:nvSpPr>
        <p:spPr>
          <a:xfrm>
            <a:off x="323528" y="908720"/>
            <a:ext cx="8373616" cy="5415880"/>
          </a:xfrm>
        </p:spPr>
        <p:txBody>
          <a:bodyPr>
            <a:noAutofit/>
          </a:bodyPr>
          <a:lstStyle/>
          <a:p>
            <a:pPr algn="just"/>
            <a:r>
              <a:rPr lang="it-IT" sz="2400" b="1" u="sng" dirty="0" smtClean="0"/>
              <a:t>B) IRREGOLARITÀ PRECETTO</a:t>
            </a:r>
            <a:endParaRPr lang="it-IT" sz="2400" u="sng" dirty="0" smtClean="0"/>
          </a:p>
          <a:p>
            <a:pPr algn="just"/>
            <a:r>
              <a:rPr lang="it-IT" sz="2400" dirty="0" smtClean="0"/>
              <a:t>Art</a:t>
            </a:r>
            <a:r>
              <a:rPr lang="it-IT" sz="2400" dirty="0"/>
              <a:t>. 480 </a:t>
            </a:r>
            <a:r>
              <a:rPr lang="it-IT" sz="2400" dirty="0" err="1"/>
              <a:t>c.p.c.</a:t>
            </a:r>
            <a:r>
              <a:rPr lang="it-IT" sz="2400" dirty="0"/>
              <a:t> </a:t>
            </a:r>
            <a:r>
              <a:rPr lang="it-IT" sz="2400" dirty="0" smtClean="0"/>
              <a:t>non richiama </a:t>
            </a:r>
            <a:r>
              <a:rPr lang="it-IT" sz="2400" dirty="0"/>
              <a:t>il concetto di irregolarità formale</a:t>
            </a:r>
            <a:r>
              <a:rPr lang="it-IT" sz="2400" dirty="0" smtClean="0"/>
              <a:t>.</a:t>
            </a:r>
          </a:p>
          <a:p>
            <a:pPr algn="just"/>
            <a:r>
              <a:rPr lang="it-IT" sz="2400" b="1" dirty="0" smtClean="0"/>
              <a:t>totale </a:t>
            </a:r>
            <a:r>
              <a:rPr lang="it-IT" sz="2400" b="1" dirty="0"/>
              <a:t>mancanza</a:t>
            </a:r>
            <a:r>
              <a:rPr lang="it-IT" sz="2400" dirty="0"/>
              <a:t> </a:t>
            </a:r>
            <a:r>
              <a:rPr lang="it-IT" sz="2400" dirty="0" smtClean="0"/>
              <a:t>del precetto (termine </a:t>
            </a:r>
            <a:r>
              <a:rPr lang="it-IT" sz="2400" dirty="0" err="1" smtClean="0"/>
              <a:t>opp</a:t>
            </a:r>
            <a:r>
              <a:rPr lang="it-IT" sz="2400" dirty="0" smtClean="0"/>
              <a:t>. primo atto es.)</a:t>
            </a:r>
          </a:p>
          <a:p>
            <a:pPr algn="just"/>
            <a:r>
              <a:rPr lang="it-IT" sz="2400" b="1" dirty="0" smtClean="0"/>
              <a:t>mancata </a:t>
            </a:r>
            <a:r>
              <a:rPr lang="it-IT" sz="2400" b="1" dirty="0"/>
              <a:t>indicazione della somma</a:t>
            </a:r>
            <a:r>
              <a:rPr lang="it-IT" sz="2400" dirty="0"/>
              <a:t> nel </a:t>
            </a:r>
            <a:r>
              <a:rPr lang="it-IT" sz="2400" dirty="0" smtClean="0"/>
              <a:t>precetto (non omessa indicazione procedimento </a:t>
            </a:r>
            <a:r>
              <a:rPr lang="it-IT" sz="2400" dirty="0"/>
              <a:t>logico-giuridico e </a:t>
            </a:r>
            <a:r>
              <a:rPr lang="it-IT" sz="2400" dirty="0" smtClean="0"/>
              <a:t>calcolo </a:t>
            </a:r>
            <a:r>
              <a:rPr lang="it-IT" sz="2400" dirty="0"/>
              <a:t>matematico seguiti per </a:t>
            </a:r>
            <a:r>
              <a:rPr lang="it-IT" sz="2400" dirty="0" smtClean="0"/>
              <a:t>determinarla)</a:t>
            </a:r>
            <a:endParaRPr lang="it-IT" sz="2400" dirty="0"/>
          </a:p>
          <a:p>
            <a:pPr algn="just"/>
            <a:r>
              <a:rPr lang="it-IT" sz="2400" b="1" dirty="0" smtClean="0"/>
              <a:t>NON invece indicazione</a:t>
            </a:r>
            <a:r>
              <a:rPr lang="it-IT" sz="2400" dirty="0" smtClean="0"/>
              <a:t> </a:t>
            </a:r>
            <a:r>
              <a:rPr lang="it-IT" sz="2400" dirty="0"/>
              <a:t>nel precetto </a:t>
            </a:r>
            <a:r>
              <a:rPr lang="it-IT" sz="2400" b="1" dirty="0"/>
              <a:t>di una somma maggiore</a:t>
            </a:r>
            <a:r>
              <a:rPr lang="it-IT" sz="2400" dirty="0"/>
              <a:t> rispetto a quella </a:t>
            </a:r>
            <a:r>
              <a:rPr lang="it-IT" sz="2400" dirty="0" smtClean="0"/>
              <a:t>dovuta. Altrimenti?</a:t>
            </a:r>
          </a:p>
          <a:p>
            <a:pPr algn="just"/>
            <a:r>
              <a:rPr lang="it-IT" sz="2400" b="1" dirty="0" smtClean="0"/>
              <a:t>sottoscrizione </a:t>
            </a:r>
            <a:r>
              <a:rPr lang="it-IT" sz="2400" b="1" dirty="0"/>
              <a:t>del precetto</a:t>
            </a:r>
            <a:r>
              <a:rPr lang="it-IT" sz="2400" dirty="0"/>
              <a:t> da parte di </a:t>
            </a:r>
            <a:r>
              <a:rPr lang="it-IT" sz="2400" b="1" dirty="0"/>
              <a:t>soggetto privo</a:t>
            </a:r>
            <a:r>
              <a:rPr lang="it-IT" sz="2400" dirty="0"/>
              <a:t> della </a:t>
            </a:r>
            <a:r>
              <a:rPr lang="it-IT" sz="2400" b="1" dirty="0"/>
              <a:t>necessaria procura alle </a:t>
            </a:r>
            <a:r>
              <a:rPr lang="it-IT" sz="2400" b="1" dirty="0" smtClean="0"/>
              <a:t>liti</a:t>
            </a:r>
            <a:endParaRPr lang="it-IT" sz="2400" dirty="0"/>
          </a:p>
          <a:p>
            <a:pPr algn="just"/>
            <a:r>
              <a:rPr lang="it-IT" sz="2400" b="1" dirty="0"/>
              <a:t>o</a:t>
            </a:r>
            <a:r>
              <a:rPr lang="it-IT" sz="2400" b="1" dirty="0" smtClean="0"/>
              <a:t>messa trascrizione</a:t>
            </a:r>
            <a:r>
              <a:rPr lang="it-IT" sz="2400" dirty="0" smtClean="0"/>
              <a:t> </a:t>
            </a:r>
            <a:r>
              <a:rPr lang="it-IT" sz="2400" dirty="0"/>
              <a:t>nel precetto </a:t>
            </a:r>
            <a:r>
              <a:rPr lang="it-IT" sz="2400" b="1" dirty="0"/>
              <a:t>del </a:t>
            </a:r>
            <a:r>
              <a:rPr lang="it-IT" sz="2400" b="1" dirty="0" err="1" smtClean="0"/>
              <a:t>t.e</a:t>
            </a:r>
            <a:r>
              <a:rPr lang="it-IT" sz="2400" b="1" dirty="0" smtClean="0"/>
              <a:t>. </a:t>
            </a:r>
            <a:r>
              <a:rPr lang="it-IT" sz="2400" dirty="0"/>
              <a:t>quando richiesta </a:t>
            </a:r>
            <a:endParaRPr lang="it-IT" sz="2400" dirty="0" smtClean="0"/>
          </a:p>
        </p:txBody>
      </p:sp>
      <p:sp>
        <p:nvSpPr>
          <p:cNvPr id="24581" name="Segnaposto numero diapositiva 2"/>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B8811311-31CA-4DF9-94FF-B54D33738434}" type="slidenum">
              <a:rPr lang="it-IT" smtClean="0"/>
              <a:pPr fontAlgn="base">
                <a:spcBef>
                  <a:spcPct val="0"/>
                </a:spcBef>
                <a:spcAft>
                  <a:spcPct val="0"/>
                </a:spcAft>
                <a:defRPr/>
              </a:pPr>
              <a:t>12</a:t>
            </a:fld>
            <a:endParaRPr lang="it-IT" smtClean="0"/>
          </a:p>
        </p:txBody>
      </p:sp>
      <p:sp>
        <p:nvSpPr>
          <p:cNvPr id="6" name="Titolo 3"/>
          <p:cNvSpPr txBox="1">
            <a:spLocks/>
          </p:cNvSpPr>
          <p:nvPr/>
        </p:nvSpPr>
        <p:spPr>
          <a:xfrm>
            <a:off x="468313" y="836613"/>
            <a:ext cx="7620000" cy="561975"/>
          </a:xfrm>
          <a:prstGeom prst="rect">
            <a:avLst/>
          </a:prstGeom>
        </p:spPr>
        <p:txBody>
          <a:bodyPr anchor="ct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endParaRPr lang="it-IT" sz="1800" b="1" i="1" cap="small" dirty="0" smtClean="0">
              <a:solidFill>
                <a:schemeClr val="accent1"/>
              </a:solidFill>
            </a:endParaRPr>
          </a:p>
        </p:txBody>
      </p:sp>
    </p:spTree>
    <p:extLst>
      <p:ext uri="{BB962C8B-B14F-4D97-AF65-F5344CB8AC3E}">
        <p14:creationId xmlns:p14="http://schemas.microsoft.com/office/powerpoint/2010/main" val="8974633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egnaposto contenuto 4"/>
          <p:cNvSpPr>
            <a:spLocks noGrp="1"/>
          </p:cNvSpPr>
          <p:nvPr>
            <p:ph idx="1"/>
          </p:nvPr>
        </p:nvSpPr>
        <p:spPr>
          <a:xfrm>
            <a:off x="323528" y="908720"/>
            <a:ext cx="8373616" cy="5415880"/>
          </a:xfrm>
        </p:spPr>
        <p:txBody>
          <a:bodyPr>
            <a:noAutofit/>
          </a:bodyPr>
          <a:lstStyle/>
          <a:p>
            <a:pPr algn="just"/>
            <a:r>
              <a:rPr lang="it-IT" sz="2400" b="1" dirty="0" smtClean="0"/>
              <a:t>difetto </a:t>
            </a:r>
            <a:r>
              <a:rPr lang="it-IT" sz="2400" b="1" dirty="0"/>
              <a:t>di indicazione della data della notifica del titolo esecutivo</a:t>
            </a:r>
            <a:r>
              <a:rPr lang="it-IT" sz="2400" dirty="0"/>
              <a:t>, quando questa ha preceduto la notifica del </a:t>
            </a:r>
            <a:r>
              <a:rPr lang="it-IT" sz="2400" dirty="0" smtClean="0"/>
              <a:t>precetto;</a:t>
            </a:r>
          </a:p>
          <a:p>
            <a:pPr algn="just"/>
            <a:r>
              <a:rPr lang="it-IT" sz="2400" dirty="0"/>
              <a:t>precetto privo della menzione del provvedimento che ha disposto l’esecutorietà del decreto ingiuntivo e l’apposizione della formula esecutiva ai sensi dell’art. 654, c. 2; </a:t>
            </a:r>
            <a:endParaRPr lang="it-IT" sz="2400" dirty="0" smtClean="0"/>
          </a:p>
          <a:p>
            <a:pPr algn="just"/>
            <a:r>
              <a:rPr lang="it-IT" sz="2400" dirty="0" smtClean="0"/>
              <a:t>DUBBIA l’ipotesi di precetto </a:t>
            </a:r>
            <a:r>
              <a:rPr lang="it-IT" sz="2400" b="1" dirty="0"/>
              <a:t>privo dell’avvertimento circa la possibilità di attivazione della procedura di composizione della </a:t>
            </a:r>
            <a:r>
              <a:rPr lang="it-IT" sz="2400" b="1" u="sng" dirty="0"/>
              <a:t>crisi da </a:t>
            </a:r>
            <a:r>
              <a:rPr lang="it-IT" sz="2400" b="1" u="sng" dirty="0" err="1"/>
              <a:t>sovraindebitamento</a:t>
            </a:r>
            <a:r>
              <a:rPr lang="it-IT" sz="2400" b="1" dirty="0"/>
              <a:t> </a:t>
            </a:r>
            <a:r>
              <a:rPr lang="it-IT" sz="2400" b="1" dirty="0" smtClean="0"/>
              <a:t>(</a:t>
            </a:r>
            <a:r>
              <a:rPr lang="it-IT" sz="2400" dirty="0" err="1" smtClean="0"/>
              <a:t>Trib</a:t>
            </a:r>
            <a:r>
              <a:rPr lang="it-IT" sz="2400" dirty="0" smtClean="0"/>
              <a:t>. </a:t>
            </a:r>
            <a:r>
              <a:rPr lang="it-IT" sz="2400" dirty="0"/>
              <a:t>Milano, 23.12.2015, </a:t>
            </a:r>
            <a:r>
              <a:rPr lang="it-IT" sz="2400" b="1" dirty="0" smtClean="0"/>
              <a:t>)</a:t>
            </a:r>
            <a:endParaRPr lang="it-IT" sz="2400" dirty="0"/>
          </a:p>
        </p:txBody>
      </p:sp>
      <p:sp>
        <p:nvSpPr>
          <p:cNvPr id="24581" name="Segnaposto numero diapositiva 2"/>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B8811311-31CA-4DF9-94FF-B54D33738434}" type="slidenum">
              <a:rPr lang="it-IT" smtClean="0"/>
              <a:pPr fontAlgn="base">
                <a:spcBef>
                  <a:spcPct val="0"/>
                </a:spcBef>
                <a:spcAft>
                  <a:spcPct val="0"/>
                </a:spcAft>
                <a:defRPr/>
              </a:pPr>
              <a:t>13</a:t>
            </a:fld>
            <a:endParaRPr lang="it-IT" smtClean="0"/>
          </a:p>
        </p:txBody>
      </p:sp>
      <p:sp>
        <p:nvSpPr>
          <p:cNvPr id="6" name="Titolo 3"/>
          <p:cNvSpPr txBox="1">
            <a:spLocks/>
          </p:cNvSpPr>
          <p:nvPr/>
        </p:nvSpPr>
        <p:spPr>
          <a:xfrm>
            <a:off x="468313" y="836613"/>
            <a:ext cx="7620000" cy="561975"/>
          </a:xfrm>
          <a:prstGeom prst="rect">
            <a:avLst/>
          </a:prstGeom>
        </p:spPr>
        <p:txBody>
          <a:bodyPr anchor="ct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endParaRPr lang="it-IT" sz="1800" b="1" i="1" cap="small" dirty="0" smtClean="0">
              <a:solidFill>
                <a:schemeClr val="accent1"/>
              </a:solidFill>
            </a:endParaRPr>
          </a:p>
        </p:txBody>
      </p:sp>
    </p:spTree>
    <p:extLst>
      <p:ext uri="{BB962C8B-B14F-4D97-AF65-F5344CB8AC3E}">
        <p14:creationId xmlns:p14="http://schemas.microsoft.com/office/powerpoint/2010/main" val="21124612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egnaposto contenuto 4"/>
          <p:cNvSpPr>
            <a:spLocks noGrp="1"/>
          </p:cNvSpPr>
          <p:nvPr>
            <p:ph idx="1"/>
          </p:nvPr>
        </p:nvSpPr>
        <p:spPr>
          <a:xfrm>
            <a:off x="323528" y="908720"/>
            <a:ext cx="8373616" cy="5415880"/>
          </a:xfrm>
        </p:spPr>
        <p:txBody>
          <a:bodyPr>
            <a:noAutofit/>
          </a:bodyPr>
          <a:lstStyle/>
          <a:p>
            <a:pPr algn="just"/>
            <a:r>
              <a:rPr lang="it-IT" sz="2400" b="1" dirty="0" smtClean="0"/>
              <a:t>C) NOTIFICAZIONE DEL TITOLO ESECUTIVO </a:t>
            </a:r>
          </a:p>
          <a:p>
            <a:pPr algn="just"/>
            <a:r>
              <a:rPr lang="it-IT" sz="2400" dirty="0" smtClean="0"/>
              <a:t>la </a:t>
            </a:r>
            <a:r>
              <a:rPr lang="it-IT" sz="2400" b="1" dirty="0"/>
              <a:t>relativa</a:t>
            </a:r>
            <a:r>
              <a:rPr lang="it-IT" sz="2400" dirty="0"/>
              <a:t> </a:t>
            </a:r>
            <a:r>
              <a:rPr lang="it-IT" sz="2400" b="1" dirty="0"/>
              <a:t>omissione</a:t>
            </a:r>
            <a:r>
              <a:rPr lang="it-IT" sz="2400" dirty="0"/>
              <a:t> integra motivo di opposizione agli atti. </a:t>
            </a:r>
            <a:endParaRPr lang="it-IT" sz="2400" dirty="0" smtClean="0"/>
          </a:p>
          <a:p>
            <a:pPr algn="just"/>
            <a:r>
              <a:rPr lang="it-IT" sz="2400" dirty="0" smtClean="0"/>
              <a:t>ATTENZIONE: cosa succede </a:t>
            </a:r>
            <a:r>
              <a:rPr lang="it-IT" sz="2400" dirty="0"/>
              <a:t>se l'esecuzione sia intrapresa in forza di un titolo costituito da </a:t>
            </a:r>
            <a:r>
              <a:rPr lang="it-IT" sz="2400" b="1" dirty="0"/>
              <a:t>decreto ingiuntivo</a:t>
            </a:r>
            <a:r>
              <a:rPr lang="it-IT" sz="2400" dirty="0"/>
              <a:t> divenuto esecutivo per omessa </a:t>
            </a:r>
            <a:r>
              <a:rPr lang="it-IT" sz="2400" dirty="0" smtClean="0"/>
              <a:t>opposizione? </a:t>
            </a:r>
            <a:r>
              <a:rPr lang="it-IT" sz="2400" dirty="0" err="1"/>
              <a:t>Cass</a:t>
            </a:r>
            <a:r>
              <a:rPr lang="it-IT" sz="2400" dirty="0"/>
              <a:t>. 31.8.2015 n. 17308 </a:t>
            </a:r>
          </a:p>
          <a:p>
            <a:pPr lvl="1" algn="just"/>
            <a:r>
              <a:rPr lang="it-IT" sz="2200" dirty="0"/>
              <a:t>il debitore deve proporre </a:t>
            </a:r>
            <a:r>
              <a:rPr lang="it-IT" sz="2200" b="1" dirty="0"/>
              <a:t>opposizione </a:t>
            </a:r>
            <a:r>
              <a:rPr lang="it-IT" sz="2200" b="1" dirty="0" smtClean="0"/>
              <a:t>all’esecuzione </a:t>
            </a:r>
            <a:r>
              <a:rPr lang="it-IT" sz="2200" dirty="0"/>
              <a:t>ex art. 615 </a:t>
            </a:r>
            <a:r>
              <a:rPr lang="it-IT" sz="2200" dirty="0" err="1"/>
              <a:t>c.p.c.</a:t>
            </a:r>
            <a:r>
              <a:rPr lang="it-IT" sz="2200" dirty="0"/>
              <a:t>, ove deduca l'inesistenza della notifica del provvedimento monitorio, oppure l'opposizione tardiva di cui all'art. 650 </a:t>
            </a:r>
            <a:r>
              <a:rPr lang="it-IT" sz="2200" dirty="0" err="1"/>
              <a:t>c.p.c.</a:t>
            </a:r>
            <a:r>
              <a:rPr lang="it-IT" sz="2200" dirty="0"/>
              <a:t>, qualora denunci un vizio della notificazione non riconducibile all'inesistenza</a:t>
            </a:r>
          </a:p>
          <a:p>
            <a:pPr algn="just"/>
            <a:endParaRPr lang="it-IT" sz="2400" dirty="0"/>
          </a:p>
        </p:txBody>
      </p:sp>
      <p:sp>
        <p:nvSpPr>
          <p:cNvPr id="24581" name="Segnaposto numero diapositiva 2"/>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B8811311-31CA-4DF9-94FF-B54D33738434}" type="slidenum">
              <a:rPr lang="it-IT" smtClean="0"/>
              <a:pPr fontAlgn="base">
                <a:spcBef>
                  <a:spcPct val="0"/>
                </a:spcBef>
                <a:spcAft>
                  <a:spcPct val="0"/>
                </a:spcAft>
                <a:defRPr/>
              </a:pPr>
              <a:t>14</a:t>
            </a:fld>
            <a:endParaRPr lang="it-IT" smtClean="0"/>
          </a:p>
        </p:txBody>
      </p:sp>
      <p:sp>
        <p:nvSpPr>
          <p:cNvPr id="6" name="Titolo 3"/>
          <p:cNvSpPr txBox="1">
            <a:spLocks/>
          </p:cNvSpPr>
          <p:nvPr/>
        </p:nvSpPr>
        <p:spPr>
          <a:xfrm>
            <a:off x="468313" y="836613"/>
            <a:ext cx="7620000" cy="561975"/>
          </a:xfrm>
          <a:prstGeom prst="rect">
            <a:avLst/>
          </a:prstGeom>
        </p:spPr>
        <p:txBody>
          <a:bodyPr anchor="ct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endParaRPr lang="it-IT" sz="1800" b="1" i="1" cap="small" dirty="0" smtClean="0">
              <a:solidFill>
                <a:schemeClr val="accent1"/>
              </a:solidFill>
            </a:endParaRPr>
          </a:p>
        </p:txBody>
      </p:sp>
    </p:spTree>
    <p:extLst>
      <p:ext uri="{BB962C8B-B14F-4D97-AF65-F5344CB8AC3E}">
        <p14:creationId xmlns:p14="http://schemas.microsoft.com/office/powerpoint/2010/main" val="1270948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egnaposto contenuto 4"/>
          <p:cNvSpPr>
            <a:spLocks noGrp="1"/>
          </p:cNvSpPr>
          <p:nvPr>
            <p:ph idx="1"/>
          </p:nvPr>
        </p:nvSpPr>
        <p:spPr>
          <a:xfrm>
            <a:off x="323528" y="908720"/>
            <a:ext cx="8373616" cy="5415880"/>
          </a:xfrm>
        </p:spPr>
        <p:txBody>
          <a:bodyPr>
            <a:noAutofit/>
          </a:bodyPr>
          <a:lstStyle/>
          <a:p>
            <a:pPr algn="just"/>
            <a:r>
              <a:rPr lang="it-IT" sz="2400" b="1" dirty="0" smtClean="0"/>
              <a:t>D) </a:t>
            </a:r>
            <a:r>
              <a:rPr lang="it-IT" sz="2400" b="1" dirty="0"/>
              <a:t>NOTIFICAZIONE DEL </a:t>
            </a:r>
            <a:r>
              <a:rPr lang="it-IT" sz="2400" b="1" dirty="0" smtClean="0"/>
              <a:t>PRECETTO</a:t>
            </a:r>
            <a:endParaRPr lang="it-IT" sz="2400" dirty="0" smtClean="0"/>
          </a:p>
          <a:p>
            <a:pPr algn="just"/>
            <a:r>
              <a:rPr lang="it-IT" sz="2400" b="1" dirty="0" smtClean="0"/>
              <a:t>la </a:t>
            </a:r>
            <a:r>
              <a:rPr lang="it-IT" sz="2400" b="1" dirty="0"/>
              <a:t>sua</a:t>
            </a:r>
            <a:r>
              <a:rPr lang="it-IT" sz="2400" dirty="0"/>
              <a:t> </a:t>
            </a:r>
            <a:r>
              <a:rPr lang="it-IT" sz="2400" b="1" dirty="0"/>
              <a:t>mancata notificazione</a:t>
            </a:r>
            <a:r>
              <a:rPr lang="it-IT" sz="2400" dirty="0"/>
              <a:t> è considerata vizio rilevabile mediante l’opposizione </a:t>
            </a:r>
            <a:r>
              <a:rPr lang="it-IT" sz="2400" i="1" dirty="0"/>
              <a:t>ex</a:t>
            </a:r>
            <a:r>
              <a:rPr lang="it-IT" sz="2400" dirty="0"/>
              <a:t> art. 617 nel rispetto del termine di venti giorni che decorre dal </a:t>
            </a:r>
            <a:r>
              <a:rPr lang="it-IT" sz="2400" b="1" u="sng" dirty="0"/>
              <a:t>primo atto successivo di esecuzione</a:t>
            </a:r>
            <a:r>
              <a:rPr lang="it-IT" sz="2400" dirty="0"/>
              <a:t> del quale si sia avuta legale conoscenza</a:t>
            </a:r>
            <a:r>
              <a:rPr lang="it-IT" sz="2400" dirty="0" smtClean="0"/>
              <a:t>.</a:t>
            </a:r>
          </a:p>
          <a:p>
            <a:pPr algn="just"/>
            <a:r>
              <a:rPr lang="it-IT" sz="2400" dirty="0" smtClean="0"/>
              <a:t>FOCUS: </a:t>
            </a:r>
            <a:r>
              <a:rPr lang="it-IT" sz="2400" b="1" dirty="0"/>
              <a:t>il vizio di notificazione dell’atto di precetto </a:t>
            </a:r>
            <a:r>
              <a:rPr lang="it-IT" sz="2400" b="1" dirty="0" smtClean="0"/>
              <a:t>si sana</a:t>
            </a:r>
            <a:r>
              <a:rPr lang="it-IT" sz="2400" dirty="0" smtClean="0"/>
              <a:t>, </a:t>
            </a:r>
            <a:r>
              <a:rPr lang="it-IT" sz="2400" dirty="0"/>
              <a:t>ai sensi dell’art. 156, c. </a:t>
            </a:r>
            <a:r>
              <a:rPr lang="it-IT" sz="2400" dirty="0" smtClean="0"/>
              <a:t>3°, </a:t>
            </a:r>
            <a:r>
              <a:rPr lang="it-IT" sz="2400" dirty="0" err="1" smtClean="0"/>
              <a:t>c.p.c.</a:t>
            </a:r>
            <a:r>
              <a:rPr lang="it-IT" sz="2400" dirty="0" smtClean="0"/>
              <a:t>, per </a:t>
            </a:r>
            <a:r>
              <a:rPr lang="it-IT" sz="2400" b="1" dirty="0" smtClean="0"/>
              <a:t>raggiungimento dello scopo</a:t>
            </a:r>
            <a:r>
              <a:rPr lang="it-IT" sz="2400" dirty="0" smtClean="0"/>
              <a:t>,</a:t>
            </a:r>
            <a:r>
              <a:rPr lang="it-IT" sz="2400" b="1" dirty="0" smtClean="0"/>
              <a:t> </a:t>
            </a:r>
            <a:r>
              <a:rPr lang="it-IT" sz="2400" dirty="0" smtClean="0"/>
              <a:t>quando </a:t>
            </a:r>
            <a:r>
              <a:rPr lang="it-IT" sz="2400" dirty="0"/>
              <a:t>è provato che tale conoscenza è avvenuta in tempo utile per consentire all’intimato di prevenire l’attuazione del pignoramento </a:t>
            </a:r>
            <a:endParaRPr lang="it-IT" sz="2400" dirty="0" smtClean="0"/>
          </a:p>
          <a:p>
            <a:pPr lvl="1" algn="just"/>
            <a:r>
              <a:rPr lang="it-IT" sz="2200" u="sng" dirty="0" err="1"/>
              <a:t>Cass</a:t>
            </a:r>
            <a:r>
              <a:rPr lang="it-IT" sz="2200" u="sng" dirty="0"/>
              <a:t>. 16.10.2017 n. </a:t>
            </a:r>
            <a:r>
              <a:rPr lang="it-IT" sz="2200" u="sng" dirty="0" smtClean="0"/>
              <a:t>24291</a:t>
            </a:r>
            <a:r>
              <a:rPr lang="it-IT" sz="2200" dirty="0" smtClean="0"/>
              <a:t>, per cui </a:t>
            </a:r>
            <a:r>
              <a:rPr lang="it-IT" sz="2200" dirty="0"/>
              <a:t>tale scopo non potrà ritenersi raggiunto se nel frattempo il pignoramento è stato </a:t>
            </a:r>
            <a:r>
              <a:rPr lang="it-IT" sz="2200" dirty="0" smtClean="0"/>
              <a:t>eseguito: </a:t>
            </a:r>
            <a:r>
              <a:rPr lang="it-IT" sz="2200" dirty="0"/>
              <a:t>la sanatoria è destinata ad operare </a:t>
            </a:r>
            <a:r>
              <a:rPr lang="it-IT" sz="2200" b="1" dirty="0"/>
              <a:t>solo nell’ipotesi di proposizione di opposizione agli atti </a:t>
            </a:r>
            <a:r>
              <a:rPr lang="it-IT" sz="2200" b="1" dirty="0" err="1"/>
              <a:t>pre</a:t>
            </a:r>
            <a:r>
              <a:rPr lang="it-IT" sz="2200" b="1" dirty="0"/>
              <a:t>-esecutiva</a:t>
            </a:r>
            <a:r>
              <a:rPr lang="it-IT" sz="2200" dirty="0"/>
              <a:t> </a:t>
            </a:r>
          </a:p>
          <a:p>
            <a:pPr algn="just"/>
            <a:endParaRPr lang="it-IT" sz="2400" dirty="0"/>
          </a:p>
        </p:txBody>
      </p:sp>
      <p:sp>
        <p:nvSpPr>
          <p:cNvPr id="24581" name="Segnaposto numero diapositiva 2"/>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B8811311-31CA-4DF9-94FF-B54D33738434}" type="slidenum">
              <a:rPr lang="it-IT" smtClean="0"/>
              <a:pPr fontAlgn="base">
                <a:spcBef>
                  <a:spcPct val="0"/>
                </a:spcBef>
                <a:spcAft>
                  <a:spcPct val="0"/>
                </a:spcAft>
                <a:defRPr/>
              </a:pPr>
              <a:t>15</a:t>
            </a:fld>
            <a:endParaRPr lang="it-IT" smtClean="0"/>
          </a:p>
        </p:txBody>
      </p:sp>
      <p:sp>
        <p:nvSpPr>
          <p:cNvPr id="6" name="Titolo 3"/>
          <p:cNvSpPr txBox="1">
            <a:spLocks/>
          </p:cNvSpPr>
          <p:nvPr/>
        </p:nvSpPr>
        <p:spPr>
          <a:xfrm>
            <a:off x="468313" y="836613"/>
            <a:ext cx="7620000" cy="561975"/>
          </a:xfrm>
          <a:prstGeom prst="rect">
            <a:avLst/>
          </a:prstGeom>
        </p:spPr>
        <p:txBody>
          <a:bodyPr anchor="ct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endParaRPr lang="it-IT" sz="1800" b="1" i="1" cap="small" dirty="0" smtClean="0">
              <a:solidFill>
                <a:schemeClr val="accent1"/>
              </a:solidFill>
            </a:endParaRPr>
          </a:p>
        </p:txBody>
      </p:sp>
    </p:spTree>
    <p:extLst>
      <p:ext uri="{BB962C8B-B14F-4D97-AF65-F5344CB8AC3E}">
        <p14:creationId xmlns:p14="http://schemas.microsoft.com/office/powerpoint/2010/main" val="8004540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egnaposto contenuto 4"/>
          <p:cNvSpPr>
            <a:spLocks noGrp="1"/>
          </p:cNvSpPr>
          <p:nvPr>
            <p:ph idx="1"/>
          </p:nvPr>
        </p:nvSpPr>
        <p:spPr>
          <a:xfrm>
            <a:off x="323528" y="908720"/>
            <a:ext cx="8373616" cy="5415880"/>
          </a:xfrm>
        </p:spPr>
        <p:txBody>
          <a:bodyPr>
            <a:noAutofit/>
          </a:bodyPr>
          <a:lstStyle/>
          <a:p>
            <a:pPr algn="just"/>
            <a:r>
              <a:rPr lang="it-IT" sz="2400" dirty="0"/>
              <a:t>Con particolare riguardo alla notifica del titolo esecutivo secondo </a:t>
            </a:r>
            <a:r>
              <a:rPr lang="it-IT" sz="2400" cap="small" dirty="0"/>
              <a:t>Soldi</a:t>
            </a:r>
            <a:r>
              <a:rPr lang="it-IT" sz="2400" dirty="0"/>
              <a:t> la sanatoria per proposizione dell’opposizione agli atti opera non solo quando l’opponente abbia svolto difese che presuppongono la conoscenza del titolo esecutivo </a:t>
            </a:r>
            <a:r>
              <a:rPr lang="it-IT" sz="2400" u="sng" dirty="0"/>
              <a:t>ma anche quando le contestazioni siano solo di rito e l’opponente non abbia allegato che </a:t>
            </a:r>
            <a:r>
              <a:rPr lang="it-IT" sz="2400" u="sng" dirty="0" smtClean="0"/>
              <a:t>il </a:t>
            </a:r>
            <a:r>
              <a:rPr lang="it-IT" sz="2400" u="sng" dirty="0"/>
              <a:t>vizio sia stato tale da compromettere il diritto alla difesa</a:t>
            </a:r>
            <a:r>
              <a:rPr lang="it-IT" sz="2400" dirty="0" smtClean="0"/>
              <a:t>.</a:t>
            </a:r>
          </a:p>
          <a:p>
            <a:pPr algn="just"/>
            <a:endParaRPr lang="it-IT" sz="2400" dirty="0"/>
          </a:p>
          <a:p>
            <a:pPr algn="just"/>
            <a:r>
              <a:rPr lang="it-IT" sz="2400" dirty="0"/>
              <a:t>Unica “eccezione” ammessa (da Cass.13.5.2014, n. 10327) per l’ipotesi in cui il vizio contestato non </a:t>
            </a:r>
            <a:r>
              <a:rPr lang="it-IT" sz="2400" dirty="0" smtClean="0"/>
              <a:t>riguardi la </a:t>
            </a:r>
            <a:r>
              <a:rPr lang="it-IT" sz="2400" dirty="0"/>
              <a:t>mera nullità della notifica del titolo esecutivo, </a:t>
            </a:r>
            <a:r>
              <a:rPr lang="it-IT" sz="2400" b="1" dirty="0"/>
              <a:t>bensì l’omissione della </a:t>
            </a:r>
            <a:r>
              <a:rPr lang="it-IT" sz="2400" b="1" dirty="0" smtClean="0"/>
              <a:t>stessa</a:t>
            </a:r>
            <a:r>
              <a:rPr lang="it-IT" sz="2400" dirty="0" smtClean="0"/>
              <a:t>, cui è </a:t>
            </a:r>
            <a:r>
              <a:rPr lang="it-IT" sz="2400" dirty="0"/>
              <a:t>assimilabile l’ipotesi della notifica giuridicamente inesistente </a:t>
            </a:r>
          </a:p>
        </p:txBody>
      </p:sp>
      <p:sp>
        <p:nvSpPr>
          <p:cNvPr id="24581" name="Segnaposto numero diapositiva 2"/>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B8811311-31CA-4DF9-94FF-B54D33738434}" type="slidenum">
              <a:rPr lang="it-IT" smtClean="0"/>
              <a:pPr fontAlgn="base">
                <a:spcBef>
                  <a:spcPct val="0"/>
                </a:spcBef>
                <a:spcAft>
                  <a:spcPct val="0"/>
                </a:spcAft>
                <a:defRPr/>
              </a:pPr>
              <a:t>16</a:t>
            </a:fld>
            <a:endParaRPr lang="it-IT" smtClean="0"/>
          </a:p>
        </p:txBody>
      </p:sp>
      <p:sp>
        <p:nvSpPr>
          <p:cNvPr id="6" name="Titolo 3"/>
          <p:cNvSpPr txBox="1">
            <a:spLocks/>
          </p:cNvSpPr>
          <p:nvPr/>
        </p:nvSpPr>
        <p:spPr>
          <a:xfrm>
            <a:off x="468313" y="836613"/>
            <a:ext cx="7620000" cy="561975"/>
          </a:xfrm>
          <a:prstGeom prst="rect">
            <a:avLst/>
          </a:prstGeom>
        </p:spPr>
        <p:txBody>
          <a:bodyPr anchor="ct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endParaRPr lang="it-IT" sz="1800" b="1" i="1" cap="small" dirty="0" smtClean="0">
              <a:solidFill>
                <a:schemeClr val="accent1"/>
              </a:solidFill>
            </a:endParaRPr>
          </a:p>
        </p:txBody>
      </p:sp>
    </p:spTree>
    <p:extLst>
      <p:ext uri="{BB962C8B-B14F-4D97-AF65-F5344CB8AC3E}">
        <p14:creationId xmlns:p14="http://schemas.microsoft.com/office/powerpoint/2010/main" val="2832069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egnaposto contenuto 4"/>
          <p:cNvSpPr>
            <a:spLocks noGrp="1"/>
          </p:cNvSpPr>
          <p:nvPr>
            <p:ph idx="1"/>
          </p:nvPr>
        </p:nvSpPr>
        <p:spPr>
          <a:xfrm>
            <a:off x="323528" y="908720"/>
            <a:ext cx="8373616" cy="5415880"/>
          </a:xfrm>
        </p:spPr>
        <p:txBody>
          <a:bodyPr>
            <a:noAutofit/>
          </a:bodyPr>
          <a:lstStyle/>
          <a:p>
            <a:pPr algn="just"/>
            <a:r>
              <a:rPr lang="it-IT" sz="2400" b="1" dirty="0" smtClean="0"/>
              <a:t>IL GIUDICE COMPETENTE, LA FORMA DELL’ATTO INTRODUTTIVO E LE REGOLE APPLICABILI AL GIUDIZIO DI OPPOSIZIONE </a:t>
            </a:r>
            <a:r>
              <a:rPr lang="it-IT" sz="2400" b="1" i="1" dirty="0" smtClean="0"/>
              <a:t>ex</a:t>
            </a:r>
            <a:r>
              <a:rPr lang="it-IT" sz="2400" b="1" dirty="0" smtClean="0"/>
              <a:t> ART. 617 C.P.C.</a:t>
            </a:r>
          </a:p>
          <a:p>
            <a:pPr algn="just"/>
            <a:r>
              <a:rPr lang="it-IT" sz="2400" i="1" u="sng" dirty="0"/>
              <a:t>fase </a:t>
            </a:r>
            <a:r>
              <a:rPr lang="it-IT" sz="2400" i="1" u="sng" dirty="0" err="1"/>
              <a:t>pre</a:t>
            </a:r>
            <a:r>
              <a:rPr lang="it-IT" sz="2400" i="1" u="sng" dirty="0"/>
              <a:t>-esecutiva</a:t>
            </a:r>
            <a:r>
              <a:rPr lang="it-IT" sz="2400" dirty="0"/>
              <a:t>: 617 co. 1°: giudice </a:t>
            </a:r>
            <a:r>
              <a:rPr lang="it-IT" sz="2400" dirty="0" smtClean="0"/>
              <a:t>competente </a:t>
            </a:r>
            <a:r>
              <a:rPr lang="it-IT" sz="2400" dirty="0"/>
              <a:t>per </a:t>
            </a:r>
            <a:r>
              <a:rPr lang="it-IT" sz="2400" dirty="0" smtClean="0"/>
              <a:t>l’esecuzione, salva </a:t>
            </a:r>
            <a:r>
              <a:rPr lang="it-IT" sz="2400" dirty="0"/>
              <a:t>l’ipotesi di cui all’art. 480, c. 3, ossia che il creditore non abbia inserito nell’atto di precetto la dichiarazione di residenza o l’elezione di domicilio nel comune in cui ha sede il giudice competente per l’esecuzione: nel qual caso competente a conoscere l’opposizione </a:t>
            </a:r>
            <a:r>
              <a:rPr lang="it-IT" sz="2400" i="1" dirty="0"/>
              <a:t>de qua</a:t>
            </a:r>
            <a:r>
              <a:rPr lang="it-IT" sz="2400" dirty="0"/>
              <a:t> sarà il </a:t>
            </a:r>
            <a:r>
              <a:rPr lang="it-IT" sz="2400" u="sng" dirty="0"/>
              <a:t>giudice del luogo di notifica </a:t>
            </a:r>
            <a:r>
              <a:rPr lang="it-IT" sz="2400" dirty="0"/>
              <a:t>del precetto.</a:t>
            </a:r>
          </a:p>
          <a:p>
            <a:pPr algn="just"/>
            <a:r>
              <a:rPr lang="it-IT" sz="2400" dirty="0"/>
              <a:t> forma sarà quella dell’</a:t>
            </a:r>
            <a:r>
              <a:rPr lang="it-IT" sz="2400" b="1" dirty="0"/>
              <a:t>atto di </a:t>
            </a:r>
            <a:r>
              <a:rPr lang="it-IT" sz="2400" b="1" dirty="0" smtClean="0"/>
              <a:t>citazione</a:t>
            </a:r>
            <a:r>
              <a:rPr lang="it-IT" sz="2400" dirty="0" smtClean="0"/>
              <a:t>, </a:t>
            </a:r>
            <a:r>
              <a:rPr lang="it-IT" sz="2400" dirty="0"/>
              <a:t>salvo </a:t>
            </a:r>
            <a:r>
              <a:rPr lang="it-IT" sz="2400" dirty="0" smtClean="0"/>
              <a:t>titolo </a:t>
            </a:r>
            <a:r>
              <a:rPr lang="it-IT" sz="2400" dirty="0"/>
              <a:t>emesso nell’ambito di una </a:t>
            </a:r>
            <a:r>
              <a:rPr lang="it-IT" sz="2400" b="1" dirty="0"/>
              <a:t>controversia di lavoro o </a:t>
            </a:r>
            <a:r>
              <a:rPr lang="it-IT" sz="2400" b="1" dirty="0" smtClean="0"/>
              <a:t>previdenziale </a:t>
            </a:r>
            <a:r>
              <a:rPr lang="it-IT" sz="2400" dirty="0" smtClean="0"/>
              <a:t>(se scelta errata</a:t>
            </a:r>
            <a:r>
              <a:rPr lang="mr-IN" sz="2400" dirty="0" smtClean="0"/>
              <a:t>…</a:t>
            </a:r>
            <a:r>
              <a:rPr lang="it-IT" sz="2400" dirty="0" smtClean="0"/>
              <a:t>). </a:t>
            </a:r>
            <a:endParaRPr lang="it-IT" sz="2400" dirty="0"/>
          </a:p>
          <a:p>
            <a:pPr algn="just"/>
            <a:endParaRPr lang="it-IT" sz="2400" dirty="0"/>
          </a:p>
        </p:txBody>
      </p:sp>
      <p:sp>
        <p:nvSpPr>
          <p:cNvPr id="24581" name="Segnaposto numero diapositiva 2"/>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B8811311-31CA-4DF9-94FF-B54D33738434}" type="slidenum">
              <a:rPr lang="it-IT" smtClean="0"/>
              <a:pPr fontAlgn="base">
                <a:spcBef>
                  <a:spcPct val="0"/>
                </a:spcBef>
                <a:spcAft>
                  <a:spcPct val="0"/>
                </a:spcAft>
                <a:defRPr/>
              </a:pPr>
              <a:t>17</a:t>
            </a:fld>
            <a:endParaRPr lang="it-IT" smtClean="0"/>
          </a:p>
        </p:txBody>
      </p:sp>
      <p:sp>
        <p:nvSpPr>
          <p:cNvPr id="6" name="Titolo 3"/>
          <p:cNvSpPr txBox="1">
            <a:spLocks/>
          </p:cNvSpPr>
          <p:nvPr/>
        </p:nvSpPr>
        <p:spPr>
          <a:xfrm>
            <a:off x="468313" y="836613"/>
            <a:ext cx="7620000" cy="561975"/>
          </a:xfrm>
          <a:prstGeom prst="rect">
            <a:avLst/>
          </a:prstGeom>
        </p:spPr>
        <p:txBody>
          <a:bodyPr anchor="ct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endParaRPr lang="it-IT" sz="1800" b="1" i="1" cap="small" dirty="0" smtClean="0">
              <a:solidFill>
                <a:schemeClr val="accent1"/>
              </a:solidFill>
            </a:endParaRPr>
          </a:p>
        </p:txBody>
      </p:sp>
    </p:spTree>
    <p:extLst>
      <p:ext uri="{BB962C8B-B14F-4D97-AF65-F5344CB8AC3E}">
        <p14:creationId xmlns:p14="http://schemas.microsoft.com/office/powerpoint/2010/main" val="13343255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egnaposto contenuto 4"/>
          <p:cNvSpPr>
            <a:spLocks noGrp="1"/>
          </p:cNvSpPr>
          <p:nvPr>
            <p:ph idx="1"/>
          </p:nvPr>
        </p:nvSpPr>
        <p:spPr>
          <a:xfrm>
            <a:off x="323528" y="908720"/>
            <a:ext cx="8373616" cy="5415880"/>
          </a:xfrm>
        </p:spPr>
        <p:txBody>
          <a:bodyPr>
            <a:noAutofit/>
          </a:bodyPr>
          <a:lstStyle/>
          <a:p>
            <a:pPr algn="just"/>
            <a:r>
              <a:rPr lang="it-IT" sz="2400" dirty="0" smtClean="0"/>
              <a:t>Contenuto dell’atto introduttivo:</a:t>
            </a:r>
          </a:p>
          <a:p>
            <a:pPr lvl="1" algn="just"/>
            <a:r>
              <a:rPr lang="it-IT" sz="2200" dirty="0" smtClean="0"/>
              <a:t>l’indicazione </a:t>
            </a:r>
            <a:r>
              <a:rPr lang="it-IT" sz="2200" dirty="0"/>
              <a:t>delle </a:t>
            </a:r>
            <a:r>
              <a:rPr lang="it-IT" sz="2200" b="1" dirty="0"/>
              <a:t>ragioni in fatto e diritto</a:t>
            </a:r>
            <a:r>
              <a:rPr lang="it-IT" sz="2200" dirty="0"/>
              <a:t> </a:t>
            </a:r>
            <a:endParaRPr lang="it-IT" sz="2200" dirty="0" smtClean="0"/>
          </a:p>
          <a:p>
            <a:pPr lvl="1" algn="just"/>
            <a:r>
              <a:rPr lang="it-IT" sz="2200" b="1" dirty="0" smtClean="0"/>
              <a:t>ogni </a:t>
            </a:r>
            <a:r>
              <a:rPr lang="it-IT" sz="2200" b="1" dirty="0"/>
              <a:t>vizio di irregolarità </a:t>
            </a:r>
            <a:r>
              <a:rPr lang="it-IT" sz="2200" dirty="0"/>
              <a:t>di un determinato atto contestato costituisce</a:t>
            </a:r>
            <a:r>
              <a:rPr lang="it-IT" sz="2200" b="1" dirty="0"/>
              <a:t> autonoma e distinta domanda </a:t>
            </a:r>
            <a:r>
              <a:rPr lang="it-IT" sz="2200" dirty="0"/>
              <a:t>di opposizione agli </a:t>
            </a:r>
            <a:r>
              <a:rPr lang="it-IT" sz="2200" dirty="0" smtClean="0"/>
              <a:t>atti</a:t>
            </a:r>
            <a:r>
              <a:rPr lang="it-IT" sz="2400" dirty="0"/>
              <a:t> </a:t>
            </a:r>
          </a:p>
          <a:p>
            <a:pPr algn="just"/>
            <a:r>
              <a:rPr lang="it-IT" sz="2400" dirty="0"/>
              <a:t>Normale natura di giudizio di cognizione, gli atti introduttivi devono essere </a:t>
            </a:r>
            <a:r>
              <a:rPr lang="it-IT" sz="2400" b="1" dirty="0"/>
              <a:t>sottoscritti </a:t>
            </a:r>
            <a:r>
              <a:rPr lang="it-IT" sz="2400" dirty="0"/>
              <a:t>dal </a:t>
            </a:r>
            <a:r>
              <a:rPr lang="it-IT" sz="2400" dirty="0" smtClean="0"/>
              <a:t>difensore</a:t>
            </a:r>
            <a:endParaRPr lang="it-IT" sz="2400" dirty="0"/>
          </a:p>
          <a:p>
            <a:pPr algn="just"/>
            <a:r>
              <a:rPr lang="it-IT" sz="2400" b="1" dirty="0"/>
              <a:t>Inammissibilità della </a:t>
            </a:r>
            <a:r>
              <a:rPr lang="it-IT" sz="2400" b="1" u="sng" dirty="0"/>
              <a:t>sospensione</a:t>
            </a:r>
            <a:r>
              <a:rPr lang="it-IT" sz="2400" b="1" dirty="0"/>
              <a:t> </a:t>
            </a:r>
            <a:r>
              <a:rPr lang="it-IT" sz="2400" dirty="0"/>
              <a:t>da parte del Giudice dell’opposizione</a:t>
            </a:r>
          </a:p>
          <a:p>
            <a:pPr lvl="1" algn="just"/>
            <a:r>
              <a:rPr lang="it-IT" sz="2200" dirty="0"/>
              <a:t>Solo l’opposizione </a:t>
            </a:r>
            <a:r>
              <a:rPr lang="it-IT" sz="2200" i="1" dirty="0"/>
              <a:t>ex</a:t>
            </a:r>
            <a:r>
              <a:rPr lang="it-IT" sz="2200" dirty="0"/>
              <a:t> art. 615 co. 1°, </a:t>
            </a:r>
            <a:r>
              <a:rPr lang="it-IT" sz="2200" dirty="0" err="1"/>
              <a:t>c.p.c.</a:t>
            </a:r>
            <a:r>
              <a:rPr lang="it-IT" sz="2200" dirty="0"/>
              <a:t> consente al Giudice di sospendere gli effetti del precetto; non invece l’opposizione ex art. 617, co. 1°.</a:t>
            </a:r>
          </a:p>
          <a:p>
            <a:pPr lvl="1" algn="just"/>
            <a:r>
              <a:rPr lang="it-IT" sz="2200" dirty="0" smtClean="0"/>
              <a:t>Soldi ipotizza </a:t>
            </a:r>
            <a:r>
              <a:rPr lang="it-IT" sz="2200" dirty="0"/>
              <a:t>l’impiego di un ricorso </a:t>
            </a:r>
            <a:r>
              <a:rPr lang="it-IT" sz="2200" i="1" dirty="0"/>
              <a:t>ex</a:t>
            </a:r>
            <a:r>
              <a:rPr lang="it-IT" sz="2200" dirty="0"/>
              <a:t> art. 700 </a:t>
            </a:r>
            <a:r>
              <a:rPr lang="it-IT" sz="2200" dirty="0" err="1"/>
              <a:t>c.p.c</a:t>
            </a:r>
            <a:r>
              <a:rPr lang="it-IT" sz="2200" dirty="0" err="1" smtClean="0"/>
              <a:t>.</a:t>
            </a:r>
            <a:endParaRPr lang="it-IT" sz="2200" dirty="0"/>
          </a:p>
        </p:txBody>
      </p:sp>
      <p:sp>
        <p:nvSpPr>
          <p:cNvPr id="24581" name="Segnaposto numero diapositiva 2"/>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B8811311-31CA-4DF9-94FF-B54D33738434}" type="slidenum">
              <a:rPr lang="it-IT" smtClean="0"/>
              <a:pPr fontAlgn="base">
                <a:spcBef>
                  <a:spcPct val="0"/>
                </a:spcBef>
                <a:spcAft>
                  <a:spcPct val="0"/>
                </a:spcAft>
                <a:defRPr/>
              </a:pPr>
              <a:t>18</a:t>
            </a:fld>
            <a:endParaRPr lang="it-IT" smtClean="0"/>
          </a:p>
        </p:txBody>
      </p:sp>
      <p:sp>
        <p:nvSpPr>
          <p:cNvPr id="6" name="Titolo 3"/>
          <p:cNvSpPr txBox="1">
            <a:spLocks/>
          </p:cNvSpPr>
          <p:nvPr/>
        </p:nvSpPr>
        <p:spPr>
          <a:xfrm>
            <a:off x="468313" y="836613"/>
            <a:ext cx="7620000" cy="561975"/>
          </a:xfrm>
          <a:prstGeom prst="rect">
            <a:avLst/>
          </a:prstGeom>
        </p:spPr>
        <p:txBody>
          <a:bodyPr anchor="ct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endParaRPr lang="it-IT" sz="1800" b="1" i="1" cap="small" dirty="0" smtClean="0">
              <a:solidFill>
                <a:schemeClr val="accent1"/>
              </a:solidFill>
            </a:endParaRPr>
          </a:p>
        </p:txBody>
      </p:sp>
    </p:spTree>
    <p:extLst>
      <p:ext uri="{BB962C8B-B14F-4D97-AF65-F5344CB8AC3E}">
        <p14:creationId xmlns:p14="http://schemas.microsoft.com/office/powerpoint/2010/main" val="18540435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egnaposto contenuto 4"/>
          <p:cNvSpPr>
            <a:spLocks noGrp="1"/>
          </p:cNvSpPr>
          <p:nvPr>
            <p:ph idx="1"/>
          </p:nvPr>
        </p:nvSpPr>
        <p:spPr>
          <a:xfrm>
            <a:off x="323528" y="908720"/>
            <a:ext cx="8373616" cy="5415880"/>
          </a:xfrm>
        </p:spPr>
        <p:txBody>
          <a:bodyPr>
            <a:noAutofit/>
          </a:bodyPr>
          <a:lstStyle/>
          <a:p>
            <a:pPr algn="just"/>
            <a:r>
              <a:rPr lang="it-IT" sz="2400" b="1" u="sng" dirty="0"/>
              <a:t>Art. 617, co. 2°, </a:t>
            </a:r>
            <a:r>
              <a:rPr lang="it-IT" sz="2400" b="1" u="sng" dirty="0" err="1"/>
              <a:t>c.p.c.</a:t>
            </a:r>
            <a:endParaRPr lang="it-IT" sz="2400" dirty="0"/>
          </a:p>
          <a:p>
            <a:pPr algn="just"/>
            <a:r>
              <a:rPr lang="it-IT" sz="2400" dirty="0"/>
              <a:t>Opposizione a titolo </a:t>
            </a:r>
            <a:r>
              <a:rPr lang="it-IT" sz="2400" dirty="0" smtClean="0"/>
              <a:t>es. </a:t>
            </a:r>
            <a:r>
              <a:rPr lang="it-IT" sz="2400" dirty="0"/>
              <a:t>e/o precetto dopo l’inizio </a:t>
            </a:r>
            <a:r>
              <a:rPr lang="it-IT" sz="2400" dirty="0" smtClean="0"/>
              <a:t>dell’esecuzione:</a:t>
            </a:r>
          </a:p>
          <a:p>
            <a:pPr lvl="1" algn="just"/>
            <a:r>
              <a:rPr lang="it-IT" sz="2000" dirty="0" smtClean="0"/>
              <a:t>nel </a:t>
            </a:r>
            <a:r>
              <a:rPr lang="it-IT" sz="2000" dirty="0"/>
              <a:t>caso in cui sia stata autorizzata l’esecuzione </a:t>
            </a:r>
            <a:r>
              <a:rPr lang="it-IT" sz="2000" dirty="0" smtClean="0"/>
              <a:t>immediata;</a:t>
            </a:r>
          </a:p>
          <a:p>
            <a:pPr lvl="1" algn="just"/>
            <a:r>
              <a:rPr lang="it-IT" sz="2000" dirty="0" smtClean="0"/>
              <a:t>nel </a:t>
            </a:r>
            <a:r>
              <a:rPr lang="it-IT" sz="2000" dirty="0"/>
              <a:t>caso di nullità/inesistenza della notifica di titolo e </a:t>
            </a:r>
            <a:r>
              <a:rPr lang="it-IT" sz="2000" dirty="0" smtClean="0"/>
              <a:t>precetto.</a:t>
            </a:r>
          </a:p>
          <a:p>
            <a:pPr lvl="1" algn="just"/>
            <a:endParaRPr lang="it-IT" sz="2000" dirty="0" smtClean="0"/>
          </a:p>
          <a:p>
            <a:pPr algn="just"/>
            <a:r>
              <a:rPr lang="it-IT" sz="2400" b="1" u="sng" dirty="0" smtClean="0"/>
              <a:t>L’OPPOSIZIONE </a:t>
            </a:r>
            <a:r>
              <a:rPr lang="it-IT" sz="2400" b="1" u="sng" dirty="0"/>
              <a:t>AVVERSO GLI ATTI DEL </a:t>
            </a:r>
            <a:r>
              <a:rPr lang="it-IT" sz="2400" b="1" u="sng" dirty="0" smtClean="0"/>
              <a:t>PROCESSO ESECUTIVO</a:t>
            </a:r>
            <a:endParaRPr lang="it-IT" sz="2400" dirty="0" smtClean="0"/>
          </a:p>
          <a:p>
            <a:pPr algn="just"/>
            <a:r>
              <a:rPr lang="it-IT" sz="2400" u="sng" dirty="0" smtClean="0"/>
              <a:t>Perimetro</a:t>
            </a:r>
            <a:r>
              <a:rPr lang="it-IT" sz="2400" dirty="0" smtClean="0"/>
              <a:t> </a:t>
            </a:r>
            <a:r>
              <a:rPr lang="it-IT" sz="2400" dirty="0"/>
              <a:t>più ristretto di quelli impugnabili: tutti quelli con cui la parte promuove l’inizio, lo svolgimento o la conclusione del processo esecutivo, nonché quelli con cui gli organi giurisdizionali attuano l’instaurazione, prosecuzione e conclusione del rapporto processuale.</a:t>
            </a:r>
          </a:p>
          <a:p>
            <a:pPr algn="just"/>
            <a:r>
              <a:rPr lang="it-IT" sz="2400" b="1" u="sng" dirty="0"/>
              <a:t>Esclusi quindi gli atti preparatori. </a:t>
            </a:r>
            <a:endParaRPr lang="it-IT" sz="2400" dirty="0" smtClean="0"/>
          </a:p>
          <a:p>
            <a:pPr lvl="1"/>
            <a:endParaRPr lang="it-IT" dirty="0"/>
          </a:p>
        </p:txBody>
      </p:sp>
      <p:sp>
        <p:nvSpPr>
          <p:cNvPr id="24581" name="Segnaposto numero diapositiva 2"/>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B8811311-31CA-4DF9-94FF-B54D33738434}" type="slidenum">
              <a:rPr lang="it-IT" smtClean="0"/>
              <a:pPr fontAlgn="base">
                <a:spcBef>
                  <a:spcPct val="0"/>
                </a:spcBef>
                <a:spcAft>
                  <a:spcPct val="0"/>
                </a:spcAft>
                <a:defRPr/>
              </a:pPr>
              <a:t>19</a:t>
            </a:fld>
            <a:endParaRPr lang="it-IT" smtClean="0"/>
          </a:p>
        </p:txBody>
      </p:sp>
      <p:sp>
        <p:nvSpPr>
          <p:cNvPr id="6" name="Titolo 3"/>
          <p:cNvSpPr txBox="1">
            <a:spLocks/>
          </p:cNvSpPr>
          <p:nvPr/>
        </p:nvSpPr>
        <p:spPr>
          <a:xfrm>
            <a:off x="468313" y="836613"/>
            <a:ext cx="7620000" cy="561975"/>
          </a:xfrm>
          <a:prstGeom prst="rect">
            <a:avLst/>
          </a:prstGeom>
        </p:spPr>
        <p:txBody>
          <a:bodyPr anchor="ct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endParaRPr lang="it-IT" sz="1800" b="1" i="1" cap="small" dirty="0" smtClean="0">
              <a:solidFill>
                <a:schemeClr val="accent1"/>
              </a:solidFill>
            </a:endParaRPr>
          </a:p>
        </p:txBody>
      </p:sp>
    </p:spTree>
    <p:extLst>
      <p:ext uri="{BB962C8B-B14F-4D97-AF65-F5344CB8AC3E}">
        <p14:creationId xmlns:p14="http://schemas.microsoft.com/office/powerpoint/2010/main" val="7388958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57200" y="274638"/>
            <a:ext cx="8229600" cy="1066130"/>
          </a:xfrm>
        </p:spPr>
        <p:txBody>
          <a:bodyPr>
            <a:noAutofit/>
          </a:bodyPr>
          <a:lstStyle/>
          <a:p>
            <a:pPr>
              <a:defRPr/>
            </a:pPr>
            <a:r>
              <a:rPr lang="it-IT" sz="2400" b="1" u="sng" dirty="0"/>
              <a:t>1. </a:t>
            </a:r>
            <a:r>
              <a:rPr lang="it-IT" sz="2400" b="1" u="sng" dirty="0" smtClean="0"/>
              <a:t>L’ART. 617 C.P.C. L’opposizione </a:t>
            </a:r>
            <a:r>
              <a:rPr lang="it-IT" sz="2400" b="1" u="sng" dirty="0"/>
              <a:t>agli atti esecutivi</a:t>
            </a:r>
            <a:r>
              <a:rPr lang="it-IT" sz="2400" dirty="0"/>
              <a:t/>
            </a:r>
            <a:br>
              <a:rPr lang="it-IT" sz="2400" dirty="0"/>
            </a:br>
            <a:endParaRPr lang="it-IT" sz="2200" dirty="0">
              <a:solidFill>
                <a:schemeClr val="accent1"/>
              </a:solidFill>
            </a:endParaRPr>
          </a:p>
        </p:txBody>
      </p:sp>
      <p:sp>
        <p:nvSpPr>
          <p:cNvPr id="23555" name="Segnaposto contenuto 4"/>
          <p:cNvSpPr>
            <a:spLocks noGrp="1"/>
          </p:cNvSpPr>
          <p:nvPr>
            <p:ph idx="1"/>
          </p:nvPr>
        </p:nvSpPr>
        <p:spPr>
          <a:xfrm>
            <a:off x="467544" y="1484784"/>
            <a:ext cx="8229600" cy="4839816"/>
          </a:xfrm>
        </p:spPr>
        <p:txBody>
          <a:bodyPr>
            <a:normAutofit lnSpcReduction="10000"/>
          </a:bodyPr>
          <a:lstStyle/>
          <a:p>
            <a:pPr algn="just"/>
            <a:r>
              <a:rPr lang="it-IT" sz="2400" i="1" dirty="0"/>
              <a:t>Le opposizioni relative alla </a:t>
            </a:r>
            <a:r>
              <a:rPr lang="it-IT" sz="2400" b="1" i="1" u="sng" dirty="0"/>
              <a:t>regolarità formale </a:t>
            </a:r>
            <a:r>
              <a:rPr lang="it-IT" sz="2400" b="1" i="1" dirty="0"/>
              <a:t>del titolo esecutivo e del precetto </a:t>
            </a:r>
            <a:r>
              <a:rPr lang="it-IT" sz="2400" i="1" dirty="0"/>
              <a:t>si propongono, prima che sia iniziata l'esecuzione, davanti al giudice indicato nell'articolo 480 terzo comma, con atto di citazione da notificarsi nel </a:t>
            </a:r>
            <a:r>
              <a:rPr lang="it-IT" sz="2400" i="1" u="sng" dirty="0"/>
              <a:t>termine perentorio di venti giorni </a:t>
            </a:r>
            <a:r>
              <a:rPr lang="it-IT" sz="2400" i="1" dirty="0"/>
              <a:t>dalla notificazione del titolo esecutivo o del precetto.</a:t>
            </a:r>
          </a:p>
          <a:p>
            <a:pPr algn="just"/>
            <a:r>
              <a:rPr lang="it-IT" sz="2400" i="1" dirty="0"/>
              <a:t>Le opposizioni di cui al </a:t>
            </a:r>
            <a:r>
              <a:rPr lang="it-IT" sz="2400" i="1" u="sng" dirty="0"/>
              <a:t>comma precedente </a:t>
            </a:r>
            <a:r>
              <a:rPr lang="it-IT" sz="2400" i="1" dirty="0"/>
              <a:t>che sia stato impossibile proporre prima dell'inizio dell'esecuzione e </a:t>
            </a:r>
            <a:r>
              <a:rPr lang="it-IT" sz="2400" i="1" u="sng" dirty="0"/>
              <a:t>quelle relative alla notificazione </a:t>
            </a:r>
            <a:r>
              <a:rPr lang="it-IT" sz="2400" i="1" dirty="0"/>
              <a:t>del titolo esecutivo e del precetto </a:t>
            </a:r>
            <a:r>
              <a:rPr lang="it-IT" sz="2400" i="1" u="sng" dirty="0"/>
              <a:t>e ai singoli atti di esecuzione </a:t>
            </a:r>
            <a:r>
              <a:rPr lang="it-IT" sz="2400" i="1" dirty="0"/>
              <a:t>si propongono con ricorso al giudice della esecuzione nel termine perentorio di venti giorni dal primo atto di esecuzione, se riguardano il titolo esecutivo o il precetto, oppure dal giorno in cui i singoli atti furono compiuti</a:t>
            </a:r>
          </a:p>
          <a:p>
            <a:pPr algn="just"/>
            <a:endParaRPr lang="it-IT" sz="2400" dirty="0"/>
          </a:p>
        </p:txBody>
      </p:sp>
      <p:sp>
        <p:nvSpPr>
          <p:cNvPr id="24581" name="Segnaposto numero diapositiva 2"/>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B8811311-31CA-4DF9-94FF-B54D33738434}" type="slidenum">
              <a:rPr lang="it-IT" smtClean="0"/>
              <a:pPr fontAlgn="base">
                <a:spcBef>
                  <a:spcPct val="0"/>
                </a:spcBef>
                <a:spcAft>
                  <a:spcPct val="0"/>
                </a:spcAft>
                <a:defRPr/>
              </a:pPr>
              <a:t>2</a:t>
            </a:fld>
            <a:endParaRPr lang="it-IT"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wipe(down)">
                                      <p:cBhvr>
                                        <p:cTn id="7" dur="500"/>
                                        <p:tgtEl>
                                          <p:spTgt spid="235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wipe(down)">
                                      <p:cBhvr>
                                        <p:cTn id="12" dur="500"/>
                                        <p:tgtEl>
                                          <p:spTgt spid="235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egnaposto contenuto 4"/>
          <p:cNvSpPr>
            <a:spLocks noGrp="1"/>
          </p:cNvSpPr>
          <p:nvPr>
            <p:ph idx="1"/>
          </p:nvPr>
        </p:nvSpPr>
        <p:spPr>
          <a:xfrm>
            <a:off x="323528" y="908720"/>
            <a:ext cx="8373616" cy="5415880"/>
          </a:xfrm>
        </p:spPr>
        <p:txBody>
          <a:bodyPr>
            <a:noAutofit/>
          </a:bodyPr>
          <a:lstStyle/>
          <a:p>
            <a:pPr lvl="1" algn="just"/>
            <a:r>
              <a:rPr lang="it-IT" b="1" u="sng" dirty="0" err="1"/>
              <a:t>Gp</a:t>
            </a:r>
            <a:r>
              <a:rPr lang="it-IT" b="1" u="sng" dirty="0"/>
              <a:t> primo tempo: </a:t>
            </a:r>
            <a:r>
              <a:rPr lang="it-IT" dirty="0"/>
              <a:t>l’atto avverso il quale è esperibile 617 è quello reso a </a:t>
            </a:r>
            <a:r>
              <a:rPr lang="it-IT" u="sng" dirty="0"/>
              <a:t>conclusione della </a:t>
            </a:r>
            <a:r>
              <a:rPr lang="it-IT" u="sng" dirty="0" smtClean="0"/>
              <a:t>fase</a:t>
            </a:r>
            <a:r>
              <a:rPr lang="it-IT" dirty="0" smtClean="0"/>
              <a:t>;</a:t>
            </a:r>
          </a:p>
          <a:p>
            <a:pPr lvl="1" algn="just"/>
            <a:r>
              <a:rPr lang="it-IT" b="1" u="sng" dirty="0"/>
              <a:t>Più di recente </a:t>
            </a:r>
            <a:r>
              <a:rPr lang="it-IT" dirty="0" err="1"/>
              <a:t>gp</a:t>
            </a:r>
            <a:r>
              <a:rPr lang="it-IT" dirty="0"/>
              <a:t> e </a:t>
            </a:r>
            <a:r>
              <a:rPr lang="it-IT" dirty="0" smtClean="0"/>
              <a:t>dottrina: </a:t>
            </a:r>
            <a:r>
              <a:rPr lang="it-IT" dirty="0"/>
              <a:t>tutti quegli atti </a:t>
            </a:r>
            <a:r>
              <a:rPr lang="it-IT" dirty="0" smtClean="0"/>
              <a:t>nei </a:t>
            </a:r>
            <a:r>
              <a:rPr lang="it-IT" dirty="0"/>
              <a:t>quali si </a:t>
            </a:r>
            <a:r>
              <a:rPr lang="it-IT" b="1" u="sng" dirty="0"/>
              <a:t>concretizza l’azione esecutiva</a:t>
            </a:r>
            <a:r>
              <a:rPr lang="it-IT" dirty="0"/>
              <a:t>, esclusi gli atti di mera amministrazione, e di direzione del processo, o addirittura di semplice </a:t>
            </a:r>
            <a:r>
              <a:rPr lang="it-IT" dirty="0" smtClean="0"/>
              <a:t>valutazione</a:t>
            </a:r>
            <a:r>
              <a:rPr lang="it-IT" dirty="0"/>
              <a:t>.</a:t>
            </a:r>
            <a:endParaRPr lang="it-IT" dirty="0" smtClean="0"/>
          </a:p>
          <a:p>
            <a:r>
              <a:rPr lang="it-IT" sz="2400" dirty="0" smtClean="0"/>
              <a:t>Vi sono atti opponibili che non chiudono una fase:</a:t>
            </a:r>
            <a:endParaRPr lang="it-IT" sz="2400" dirty="0"/>
          </a:p>
          <a:p>
            <a:pPr lvl="1"/>
            <a:r>
              <a:rPr lang="it-IT" sz="2200" dirty="0" smtClean="0"/>
              <a:t>l’ordinanza </a:t>
            </a:r>
            <a:r>
              <a:rPr lang="it-IT" sz="2200" dirty="0"/>
              <a:t>di </a:t>
            </a:r>
            <a:r>
              <a:rPr lang="it-IT" sz="2200" dirty="0" smtClean="0"/>
              <a:t>aggiudicazione;</a:t>
            </a:r>
            <a:endParaRPr lang="it-IT" sz="2200" dirty="0"/>
          </a:p>
          <a:p>
            <a:pPr lvl="1"/>
            <a:r>
              <a:rPr lang="it-IT" sz="2200" dirty="0"/>
              <a:t>il provvedimento di fissazione della gara in aumento di sesto (ora quinto</a:t>
            </a:r>
            <a:r>
              <a:rPr lang="it-IT" sz="2200" dirty="0" smtClean="0"/>
              <a:t>);</a:t>
            </a:r>
            <a:endParaRPr lang="it-IT" sz="2200" dirty="0"/>
          </a:p>
          <a:p>
            <a:pPr lvl="1"/>
            <a:r>
              <a:rPr lang="it-IT" sz="2200" dirty="0"/>
              <a:t>l’ordinanza di </a:t>
            </a:r>
            <a:r>
              <a:rPr lang="it-IT" sz="2200" dirty="0" smtClean="0"/>
              <a:t>conversione.</a:t>
            </a:r>
            <a:endParaRPr lang="it-IT" sz="2200" dirty="0"/>
          </a:p>
          <a:p>
            <a:pPr lvl="1"/>
            <a:r>
              <a:rPr lang="it-IT" sz="2200" dirty="0" smtClean="0"/>
              <a:t>Gli </a:t>
            </a:r>
            <a:r>
              <a:rPr lang="it-IT" sz="2200" dirty="0"/>
              <a:t>atti di intervento dei creditori </a:t>
            </a:r>
            <a:r>
              <a:rPr lang="it-IT" sz="2200" i="1" dirty="0"/>
              <a:t>sine </a:t>
            </a:r>
            <a:r>
              <a:rPr lang="it-IT" sz="2200" i="1" dirty="0" err="1"/>
              <a:t>titulo</a:t>
            </a:r>
            <a:r>
              <a:rPr lang="it-IT" sz="2200" dirty="0"/>
              <a:t> </a:t>
            </a:r>
            <a:r>
              <a:rPr lang="it-IT" sz="2400" dirty="0"/>
              <a:t> </a:t>
            </a:r>
          </a:p>
          <a:p>
            <a:pPr lvl="1"/>
            <a:endParaRPr lang="it-IT" dirty="0"/>
          </a:p>
        </p:txBody>
      </p:sp>
      <p:sp>
        <p:nvSpPr>
          <p:cNvPr id="24581" name="Segnaposto numero diapositiva 2"/>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B8811311-31CA-4DF9-94FF-B54D33738434}" type="slidenum">
              <a:rPr lang="it-IT" smtClean="0"/>
              <a:pPr fontAlgn="base">
                <a:spcBef>
                  <a:spcPct val="0"/>
                </a:spcBef>
                <a:spcAft>
                  <a:spcPct val="0"/>
                </a:spcAft>
                <a:defRPr/>
              </a:pPr>
              <a:t>20</a:t>
            </a:fld>
            <a:endParaRPr lang="it-IT" smtClean="0"/>
          </a:p>
        </p:txBody>
      </p:sp>
      <p:sp>
        <p:nvSpPr>
          <p:cNvPr id="6" name="Titolo 3"/>
          <p:cNvSpPr txBox="1">
            <a:spLocks/>
          </p:cNvSpPr>
          <p:nvPr/>
        </p:nvSpPr>
        <p:spPr>
          <a:xfrm>
            <a:off x="468313" y="836613"/>
            <a:ext cx="7620000" cy="561975"/>
          </a:xfrm>
          <a:prstGeom prst="rect">
            <a:avLst/>
          </a:prstGeom>
        </p:spPr>
        <p:txBody>
          <a:bodyPr anchor="ct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endParaRPr lang="it-IT" sz="1800" b="1" i="1" cap="small" dirty="0" smtClean="0">
              <a:solidFill>
                <a:schemeClr val="accent1"/>
              </a:solidFill>
            </a:endParaRPr>
          </a:p>
        </p:txBody>
      </p:sp>
    </p:spTree>
    <p:extLst>
      <p:ext uri="{BB962C8B-B14F-4D97-AF65-F5344CB8AC3E}">
        <p14:creationId xmlns:p14="http://schemas.microsoft.com/office/powerpoint/2010/main" val="10832508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egnaposto contenuto 4"/>
          <p:cNvSpPr>
            <a:spLocks noGrp="1"/>
          </p:cNvSpPr>
          <p:nvPr>
            <p:ph idx="1"/>
          </p:nvPr>
        </p:nvSpPr>
        <p:spPr>
          <a:xfrm>
            <a:off x="323528" y="908720"/>
            <a:ext cx="8373616" cy="5415880"/>
          </a:xfrm>
        </p:spPr>
        <p:txBody>
          <a:bodyPr>
            <a:noAutofit/>
          </a:bodyPr>
          <a:lstStyle/>
          <a:p>
            <a:pPr algn="just"/>
            <a:r>
              <a:rPr lang="it-IT" sz="2400" b="1" u="sng" dirty="0" smtClean="0"/>
              <a:t>I PROVVEDIMENTI DEL G.E. </a:t>
            </a:r>
          </a:p>
          <a:p>
            <a:pPr algn="just"/>
            <a:r>
              <a:rPr lang="it-IT" sz="2400" b="1" dirty="0" smtClean="0"/>
              <a:t>VIZI DEI PROVVEDIMENTI:</a:t>
            </a:r>
          </a:p>
          <a:p>
            <a:pPr lvl="1" algn="just"/>
            <a:r>
              <a:rPr lang="it-IT" sz="2200" b="1" u="sng" dirty="0" smtClean="0"/>
              <a:t>Ingresso G.E.</a:t>
            </a:r>
            <a:r>
              <a:rPr lang="it-IT" sz="2200" b="1" dirty="0" smtClean="0"/>
              <a:t>: sfuocano difformità </a:t>
            </a:r>
            <a:r>
              <a:rPr lang="it-IT" sz="2200" b="1" dirty="0"/>
              <a:t>dell’atto dal suo paradigma </a:t>
            </a:r>
            <a:r>
              <a:rPr lang="it-IT" sz="2200" b="1" dirty="0" smtClean="0"/>
              <a:t>legale </a:t>
            </a:r>
            <a:r>
              <a:rPr lang="it-IT" sz="2200" dirty="0" smtClean="0"/>
              <a:t>ma si fanno più pressanti le censure per ragioni di i</a:t>
            </a:r>
            <a:r>
              <a:rPr lang="it-IT" sz="2200" b="1" u="sng" dirty="0" smtClean="0"/>
              <a:t>nopportunità</a:t>
            </a:r>
            <a:r>
              <a:rPr lang="it-IT" sz="2200" dirty="0" smtClean="0"/>
              <a:t>, </a:t>
            </a:r>
            <a:r>
              <a:rPr lang="it-IT" sz="2200" b="1" u="sng" dirty="0" smtClean="0"/>
              <a:t>incongruenza</a:t>
            </a:r>
            <a:r>
              <a:rPr lang="it-IT" sz="2200" dirty="0" smtClean="0"/>
              <a:t> dell’atto, </a:t>
            </a:r>
            <a:r>
              <a:rPr lang="it-IT" sz="2200" b="1" u="sng" dirty="0" smtClean="0"/>
              <a:t>illegittimità</a:t>
            </a:r>
            <a:r>
              <a:rPr lang="it-IT" sz="2200" dirty="0" smtClean="0"/>
              <a:t> caratterizzate </a:t>
            </a:r>
            <a:r>
              <a:rPr lang="it-IT" sz="2200" dirty="0"/>
              <a:t>da un errore del giudice nella ricostruzione del fatto e della sua valutazione giuridica </a:t>
            </a:r>
            <a:r>
              <a:rPr lang="it-IT" sz="2200" dirty="0" smtClean="0"/>
              <a:t>(Art. 512 </a:t>
            </a:r>
            <a:r>
              <a:rPr lang="it-IT" sz="2200" dirty="0" err="1" smtClean="0"/>
              <a:t>c.p.c.</a:t>
            </a:r>
            <a:r>
              <a:rPr lang="it-IT" sz="2200" dirty="0" smtClean="0"/>
              <a:t>: 617 su </a:t>
            </a:r>
            <a:r>
              <a:rPr lang="it-IT" sz="2200" dirty="0" err="1" smtClean="0"/>
              <a:t>ord</a:t>
            </a:r>
            <a:r>
              <a:rPr lang="it-IT" sz="2200" dirty="0" smtClean="0"/>
              <a:t>. controversie distributive)</a:t>
            </a:r>
          </a:p>
          <a:p>
            <a:pPr algn="just"/>
            <a:r>
              <a:rPr lang="it-IT" sz="2400" dirty="0" smtClean="0"/>
              <a:t>Art</a:t>
            </a:r>
            <a:r>
              <a:rPr lang="it-IT" sz="2400" dirty="0"/>
              <a:t>. 487 </a:t>
            </a:r>
            <a:r>
              <a:rPr lang="it-IT" sz="2400" dirty="0" err="1"/>
              <a:t>c.p.c.</a:t>
            </a:r>
            <a:r>
              <a:rPr lang="it-IT" sz="2400" dirty="0"/>
              <a:t> Revocabilità e modificabilità </a:t>
            </a:r>
            <a:r>
              <a:rPr lang="it-IT" sz="2400" dirty="0" smtClean="0"/>
              <a:t> delle ordinanze </a:t>
            </a:r>
            <a:r>
              <a:rPr lang="it-IT" sz="2400" u="sng" dirty="0"/>
              <a:t>fino a quando </a:t>
            </a:r>
            <a:r>
              <a:rPr lang="it-IT" sz="2400" u="sng" dirty="0" smtClean="0"/>
              <a:t>esse </a:t>
            </a:r>
            <a:r>
              <a:rPr lang="it-IT" sz="2400" u="sng" dirty="0"/>
              <a:t>non abbia avuto </a:t>
            </a:r>
            <a:r>
              <a:rPr lang="it-IT" sz="2400" u="sng" dirty="0" smtClean="0"/>
              <a:t>esecuzione</a:t>
            </a:r>
          </a:p>
          <a:p>
            <a:pPr lvl="2" algn="just"/>
            <a:r>
              <a:rPr lang="it-IT" sz="1900" dirty="0"/>
              <a:t>l’opposizione </a:t>
            </a:r>
            <a:r>
              <a:rPr lang="it-IT" sz="1900" dirty="0" smtClean="0"/>
              <a:t>dovrebbe ricondursi </a:t>
            </a:r>
            <a:r>
              <a:rPr lang="it-IT" sz="1900" b="1" u="sng" dirty="0" smtClean="0"/>
              <a:t>all’art</a:t>
            </a:r>
            <a:r>
              <a:rPr lang="it-IT" sz="1900" b="1" u="sng" dirty="0"/>
              <a:t>. 177, n. 3</a:t>
            </a:r>
            <a:r>
              <a:rPr lang="it-IT" sz="1900" dirty="0"/>
              <a:t>, da considerare quindi una </a:t>
            </a:r>
            <a:r>
              <a:rPr lang="it-IT" sz="1900" i="1" dirty="0" err="1"/>
              <a:t>species</a:t>
            </a:r>
            <a:r>
              <a:rPr lang="it-IT" sz="1900" dirty="0"/>
              <a:t> del mezzo di reclamo indicato dalla norma; </a:t>
            </a:r>
            <a:r>
              <a:rPr lang="it-IT" sz="1900" dirty="0" smtClean="0"/>
              <a:t>irrevocabilità </a:t>
            </a:r>
            <a:r>
              <a:rPr lang="it-IT" sz="1900" dirty="0"/>
              <a:t>dell’ordinanza da parte del giudice che l’ha pronunciata</a:t>
            </a:r>
            <a:r>
              <a:rPr lang="it-IT" sz="1900" dirty="0" smtClean="0"/>
              <a:t>.</a:t>
            </a:r>
          </a:p>
          <a:p>
            <a:pPr lvl="2" algn="just"/>
            <a:r>
              <a:rPr lang="it-IT" sz="2000" b="1" dirty="0"/>
              <a:t>Tesi classica concorso dei due mezzi, istanza </a:t>
            </a:r>
            <a:r>
              <a:rPr lang="it-IT" sz="2000" b="1" i="1" dirty="0"/>
              <a:t>ex</a:t>
            </a:r>
            <a:r>
              <a:rPr lang="it-IT" sz="2000" b="1" dirty="0"/>
              <a:t> art. 487 e opposizione </a:t>
            </a:r>
            <a:r>
              <a:rPr lang="it-IT" sz="2000" b="1" i="1" dirty="0"/>
              <a:t>ex</a:t>
            </a:r>
            <a:r>
              <a:rPr lang="it-IT" sz="2000" b="1" dirty="0"/>
              <a:t> art. 617</a:t>
            </a:r>
            <a:endParaRPr lang="it-IT" sz="2000" dirty="0"/>
          </a:p>
          <a:p>
            <a:pPr lvl="2" algn="just"/>
            <a:endParaRPr lang="it-IT" sz="1900" dirty="0"/>
          </a:p>
          <a:p>
            <a:pPr lvl="1" algn="just"/>
            <a:endParaRPr lang="it-IT" dirty="0"/>
          </a:p>
        </p:txBody>
      </p:sp>
      <p:sp>
        <p:nvSpPr>
          <p:cNvPr id="24581" name="Segnaposto numero diapositiva 2"/>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B8811311-31CA-4DF9-94FF-B54D33738434}" type="slidenum">
              <a:rPr lang="it-IT" smtClean="0"/>
              <a:pPr fontAlgn="base">
                <a:spcBef>
                  <a:spcPct val="0"/>
                </a:spcBef>
                <a:spcAft>
                  <a:spcPct val="0"/>
                </a:spcAft>
                <a:defRPr/>
              </a:pPr>
              <a:t>21</a:t>
            </a:fld>
            <a:endParaRPr lang="it-IT" smtClean="0"/>
          </a:p>
        </p:txBody>
      </p:sp>
      <p:sp>
        <p:nvSpPr>
          <p:cNvPr id="6" name="Titolo 3"/>
          <p:cNvSpPr txBox="1">
            <a:spLocks/>
          </p:cNvSpPr>
          <p:nvPr/>
        </p:nvSpPr>
        <p:spPr>
          <a:xfrm>
            <a:off x="468313" y="836613"/>
            <a:ext cx="7620000" cy="561975"/>
          </a:xfrm>
          <a:prstGeom prst="rect">
            <a:avLst/>
          </a:prstGeom>
        </p:spPr>
        <p:txBody>
          <a:bodyPr anchor="ct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endParaRPr lang="it-IT" sz="1800" b="1" i="1" cap="small" dirty="0" smtClean="0">
              <a:solidFill>
                <a:schemeClr val="accent1"/>
              </a:solidFill>
            </a:endParaRPr>
          </a:p>
        </p:txBody>
      </p:sp>
    </p:spTree>
    <p:extLst>
      <p:ext uri="{BB962C8B-B14F-4D97-AF65-F5344CB8AC3E}">
        <p14:creationId xmlns:p14="http://schemas.microsoft.com/office/powerpoint/2010/main" val="7029646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egnaposto contenuto 4"/>
          <p:cNvSpPr>
            <a:spLocks noGrp="1"/>
          </p:cNvSpPr>
          <p:nvPr>
            <p:ph idx="1"/>
          </p:nvPr>
        </p:nvSpPr>
        <p:spPr>
          <a:xfrm>
            <a:off x="323528" y="908720"/>
            <a:ext cx="8373616" cy="5415880"/>
          </a:xfrm>
        </p:spPr>
        <p:txBody>
          <a:bodyPr>
            <a:noAutofit/>
          </a:bodyPr>
          <a:lstStyle/>
          <a:p>
            <a:pPr algn="just"/>
            <a:r>
              <a:rPr lang="it-IT" sz="2400" b="1" dirty="0"/>
              <a:t>LA CASISTICA DEGLI ATTI OPPONIBILI NELLE DIVERSE FASI DEL PROCESSO ESECUTIVO</a:t>
            </a:r>
            <a:endParaRPr lang="it-IT" sz="2400" dirty="0"/>
          </a:p>
          <a:p>
            <a:pPr algn="just"/>
            <a:r>
              <a:rPr lang="it-IT" sz="2400" b="1" u="sng" dirty="0"/>
              <a:t>LA FASE </a:t>
            </a:r>
            <a:r>
              <a:rPr lang="it-IT" sz="2400" b="1" u="sng" dirty="0" smtClean="0"/>
              <a:t>PREPARATORIA</a:t>
            </a:r>
          </a:p>
          <a:p>
            <a:pPr algn="just"/>
            <a:r>
              <a:rPr lang="it-IT" sz="2400" dirty="0"/>
              <a:t>Prende le mosse dal primo atto esecutivo: </a:t>
            </a:r>
            <a:r>
              <a:rPr lang="it-IT" sz="2400" dirty="0" smtClean="0"/>
              <a:t>che nel </a:t>
            </a:r>
            <a:r>
              <a:rPr lang="it-IT" sz="2400" dirty="0"/>
              <a:t>processo espropriativo </a:t>
            </a:r>
            <a:r>
              <a:rPr lang="it-IT" sz="2400" dirty="0" smtClean="0"/>
              <a:t>è il </a:t>
            </a:r>
            <a:r>
              <a:rPr lang="it-IT" sz="2400" u="sng" dirty="0"/>
              <a:t>pignoramento</a:t>
            </a:r>
            <a:r>
              <a:rPr lang="it-IT" sz="2400" dirty="0"/>
              <a:t> e si chiude con </a:t>
            </a:r>
            <a:r>
              <a:rPr lang="it-IT" sz="2400" u="sng" dirty="0"/>
              <a:t>l’ordinanza che autorizza la vendita</a:t>
            </a:r>
            <a:r>
              <a:rPr lang="it-IT" sz="2400" dirty="0" smtClean="0"/>
              <a:t>. </a:t>
            </a:r>
          </a:p>
          <a:p>
            <a:pPr lvl="1" algn="just"/>
            <a:r>
              <a:rPr lang="it-IT" sz="2200" dirty="0" smtClean="0"/>
              <a:t>Opportunità </a:t>
            </a:r>
            <a:r>
              <a:rPr lang="it-IT" sz="2200" dirty="0"/>
              <a:t>di notificare </a:t>
            </a:r>
            <a:r>
              <a:rPr lang="it-IT" sz="2200" dirty="0" smtClean="0"/>
              <a:t>l’</a:t>
            </a:r>
            <a:r>
              <a:rPr lang="it-IT" sz="2200" dirty="0" err="1" smtClean="0"/>
              <a:t>ord</a:t>
            </a:r>
            <a:r>
              <a:rPr lang="it-IT" sz="2200" dirty="0" smtClean="0"/>
              <a:t>. per far </a:t>
            </a:r>
            <a:r>
              <a:rPr lang="it-IT" sz="2200" dirty="0"/>
              <a:t>decorrere </a:t>
            </a:r>
            <a:r>
              <a:rPr lang="it-IT" sz="2200" dirty="0" smtClean="0"/>
              <a:t>i 20 gg.</a:t>
            </a:r>
            <a:endParaRPr lang="it-IT" sz="2200" dirty="0"/>
          </a:p>
          <a:p>
            <a:pPr algn="just"/>
            <a:r>
              <a:rPr lang="it-IT" sz="2400" b="1" u="sng" dirty="0"/>
              <a:t>(SOLO) ALCUNI ESEMPI</a:t>
            </a:r>
          </a:p>
          <a:p>
            <a:pPr lvl="1" algn="just"/>
            <a:r>
              <a:rPr lang="it-IT" sz="2200" b="1" dirty="0" smtClean="0"/>
              <a:t>pignoramento</a:t>
            </a:r>
            <a:r>
              <a:rPr lang="it-IT" sz="2200" dirty="0" smtClean="0"/>
              <a:t> </a:t>
            </a:r>
            <a:r>
              <a:rPr lang="it-IT" sz="2200" b="1" dirty="0"/>
              <a:t>nullo</a:t>
            </a:r>
            <a:r>
              <a:rPr lang="it-IT" sz="2200" dirty="0"/>
              <a:t> a causa della </a:t>
            </a:r>
            <a:r>
              <a:rPr lang="it-IT" sz="2200" b="1" dirty="0"/>
              <a:t>incompetenza dell’ufficiale giudiziario </a:t>
            </a:r>
            <a:r>
              <a:rPr lang="it-IT" sz="2200" dirty="0" smtClean="0"/>
              <a:t>procedente</a:t>
            </a:r>
            <a:r>
              <a:rPr lang="it-IT" sz="2200" b="1" dirty="0" smtClean="0"/>
              <a:t>;</a:t>
            </a:r>
            <a:endParaRPr lang="it-IT" sz="2200" dirty="0"/>
          </a:p>
          <a:p>
            <a:pPr lvl="1" algn="just"/>
            <a:r>
              <a:rPr lang="it-IT" sz="2200" b="1" dirty="0"/>
              <a:t>pignoramento</a:t>
            </a:r>
            <a:r>
              <a:rPr lang="it-IT" sz="2200" dirty="0"/>
              <a:t> </a:t>
            </a:r>
            <a:r>
              <a:rPr lang="it-IT" sz="2200" b="1" dirty="0"/>
              <a:t>nullo</a:t>
            </a:r>
            <a:r>
              <a:rPr lang="it-IT" sz="2200" dirty="0"/>
              <a:t> per </a:t>
            </a:r>
            <a:r>
              <a:rPr lang="it-IT" sz="2200" b="1" dirty="0"/>
              <a:t>inefficacia decorso del termine </a:t>
            </a:r>
            <a:r>
              <a:rPr lang="it-IT" sz="2200" b="1" i="1" dirty="0"/>
              <a:t>ex</a:t>
            </a:r>
            <a:r>
              <a:rPr lang="it-IT" sz="2200" b="1" dirty="0"/>
              <a:t> art. 481 </a:t>
            </a:r>
            <a:r>
              <a:rPr lang="it-IT" sz="2200" dirty="0"/>
              <a:t>(90 gg da notifica precetto). </a:t>
            </a:r>
            <a:endParaRPr lang="it-IT" sz="2200" dirty="0" smtClean="0"/>
          </a:p>
          <a:p>
            <a:pPr lvl="2" algn="just"/>
            <a:r>
              <a:rPr lang="it-IT" sz="1900" b="1" u="sng" dirty="0" smtClean="0"/>
              <a:t>Non</a:t>
            </a:r>
            <a:r>
              <a:rPr lang="it-IT" sz="1900" dirty="0" smtClean="0"/>
              <a:t> </a:t>
            </a:r>
            <a:r>
              <a:rPr lang="it-IT" sz="1900" dirty="0"/>
              <a:t>invece </a:t>
            </a:r>
            <a:r>
              <a:rPr lang="it-IT" sz="1900" b="1" dirty="0"/>
              <a:t>perdita di efficacia del pignoramento</a:t>
            </a:r>
            <a:r>
              <a:rPr lang="it-IT" sz="1900" dirty="0"/>
              <a:t>, per mancato rispetto del termine </a:t>
            </a:r>
            <a:r>
              <a:rPr lang="it-IT" sz="1900" i="1" dirty="0"/>
              <a:t>ex</a:t>
            </a:r>
            <a:r>
              <a:rPr lang="it-IT" sz="1900" dirty="0"/>
              <a:t> art. 497 </a:t>
            </a:r>
            <a:r>
              <a:rPr lang="it-IT" sz="1900" dirty="0" smtClean="0"/>
              <a:t>(se entro 45 gg non è chiesta assegnazione o vendita; estinzione per inattività parti, 630 </a:t>
            </a:r>
            <a:r>
              <a:rPr lang="it-IT" sz="1900" dirty="0" err="1" smtClean="0"/>
              <a:t>c.p.c.</a:t>
            </a:r>
            <a:r>
              <a:rPr lang="it-IT" sz="1900" dirty="0" smtClean="0"/>
              <a:t>).</a:t>
            </a:r>
          </a:p>
          <a:p>
            <a:pPr algn="just"/>
            <a:endParaRPr lang="it-IT" sz="1900" dirty="0"/>
          </a:p>
          <a:p>
            <a:pPr lvl="1" algn="just"/>
            <a:endParaRPr lang="it-IT" dirty="0"/>
          </a:p>
        </p:txBody>
      </p:sp>
      <p:sp>
        <p:nvSpPr>
          <p:cNvPr id="24581" name="Segnaposto numero diapositiva 2"/>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B8811311-31CA-4DF9-94FF-B54D33738434}" type="slidenum">
              <a:rPr lang="it-IT" smtClean="0"/>
              <a:pPr fontAlgn="base">
                <a:spcBef>
                  <a:spcPct val="0"/>
                </a:spcBef>
                <a:spcAft>
                  <a:spcPct val="0"/>
                </a:spcAft>
                <a:defRPr/>
              </a:pPr>
              <a:t>22</a:t>
            </a:fld>
            <a:endParaRPr lang="it-IT" smtClean="0"/>
          </a:p>
        </p:txBody>
      </p:sp>
      <p:sp>
        <p:nvSpPr>
          <p:cNvPr id="6" name="Titolo 3"/>
          <p:cNvSpPr txBox="1">
            <a:spLocks/>
          </p:cNvSpPr>
          <p:nvPr/>
        </p:nvSpPr>
        <p:spPr>
          <a:xfrm>
            <a:off x="468313" y="836613"/>
            <a:ext cx="7620000" cy="561975"/>
          </a:xfrm>
          <a:prstGeom prst="rect">
            <a:avLst/>
          </a:prstGeom>
        </p:spPr>
        <p:txBody>
          <a:bodyPr anchor="ct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endParaRPr lang="it-IT" sz="1800" b="1" i="1" cap="small" dirty="0" smtClean="0">
              <a:solidFill>
                <a:schemeClr val="accent1"/>
              </a:solidFill>
            </a:endParaRPr>
          </a:p>
        </p:txBody>
      </p:sp>
    </p:spTree>
    <p:extLst>
      <p:ext uri="{BB962C8B-B14F-4D97-AF65-F5344CB8AC3E}">
        <p14:creationId xmlns:p14="http://schemas.microsoft.com/office/powerpoint/2010/main" val="1684338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egnaposto contenuto 4"/>
          <p:cNvSpPr>
            <a:spLocks noGrp="1"/>
          </p:cNvSpPr>
          <p:nvPr>
            <p:ph idx="1"/>
          </p:nvPr>
        </p:nvSpPr>
        <p:spPr>
          <a:xfrm>
            <a:off x="313184" y="940470"/>
            <a:ext cx="8373616" cy="5415880"/>
          </a:xfrm>
        </p:spPr>
        <p:txBody>
          <a:bodyPr>
            <a:noAutofit/>
          </a:bodyPr>
          <a:lstStyle/>
          <a:p>
            <a:pPr lvl="1" algn="just"/>
            <a:r>
              <a:rPr lang="it-IT" sz="2200" b="1" dirty="0" smtClean="0"/>
              <a:t>Erroneo utilizzo di forme </a:t>
            </a:r>
            <a:r>
              <a:rPr lang="it-IT" sz="2200" dirty="0" smtClean="0"/>
              <a:t>per </a:t>
            </a:r>
            <a:r>
              <a:rPr lang="it-IT" sz="2200" dirty="0"/>
              <a:t>procedere al pignoramento di un bene</a:t>
            </a:r>
          </a:p>
          <a:p>
            <a:pPr lvl="1" algn="just"/>
            <a:r>
              <a:rPr lang="it-IT" sz="2200" b="1" dirty="0"/>
              <a:t>mancata riunione </a:t>
            </a:r>
            <a:r>
              <a:rPr lang="it-IT" sz="2200" dirty="0"/>
              <a:t>di un pignoramento ad altro </a:t>
            </a:r>
            <a:r>
              <a:rPr lang="it-IT" sz="2200" dirty="0" smtClean="0"/>
              <a:t>successivo</a:t>
            </a:r>
          </a:p>
          <a:p>
            <a:pPr lvl="1" algn="just"/>
            <a:r>
              <a:rPr lang="it-IT" sz="2200" b="1" u="sng" dirty="0" smtClean="0"/>
              <a:t>pignoramento </a:t>
            </a:r>
            <a:r>
              <a:rPr lang="it-IT" sz="2200" b="1" u="sng" dirty="0"/>
              <a:t>immobiliare privo</a:t>
            </a:r>
            <a:r>
              <a:rPr lang="it-IT" sz="2200" u="sng" dirty="0"/>
              <a:t> della </a:t>
            </a:r>
            <a:r>
              <a:rPr lang="it-IT" sz="2200" b="1" u="sng" dirty="0"/>
              <a:t>sottoscrizione</a:t>
            </a:r>
            <a:r>
              <a:rPr lang="it-IT" sz="2200" u="sng" dirty="0"/>
              <a:t> </a:t>
            </a:r>
            <a:endParaRPr lang="it-IT" sz="2200" u="sng" dirty="0" smtClean="0"/>
          </a:p>
          <a:p>
            <a:pPr lvl="1" algn="just"/>
            <a:r>
              <a:rPr lang="it-IT" sz="2200" dirty="0" smtClean="0"/>
              <a:t>pignoramento </a:t>
            </a:r>
            <a:r>
              <a:rPr lang="it-IT" sz="2200" dirty="0"/>
              <a:t>immobiliare viziato per </a:t>
            </a:r>
            <a:r>
              <a:rPr lang="it-IT" sz="2200" b="1" dirty="0"/>
              <a:t>mancata indicazione dei confini degli immobili</a:t>
            </a:r>
            <a:r>
              <a:rPr lang="it-IT" sz="2200" dirty="0"/>
              <a:t> staggiti </a:t>
            </a:r>
            <a:r>
              <a:rPr lang="it-IT" sz="2200" dirty="0" smtClean="0"/>
              <a:t>(</a:t>
            </a:r>
            <a:r>
              <a:rPr lang="it-IT" sz="2200" dirty="0" err="1" smtClean="0"/>
              <a:t>Cass</a:t>
            </a:r>
            <a:r>
              <a:rPr lang="it-IT" sz="2200" dirty="0" smtClean="0"/>
              <a:t> </a:t>
            </a:r>
            <a:r>
              <a:rPr lang="it-IT" sz="2200" dirty="0"/>
              <a:t>26.7.2012 n. </a:t>
            </a:r>
            <a:r>
              <a:rPr lang="it-IT" sz="2200" dirty="0" smtClean="0"/>
              <a:t>13204), </a:t>
            </a:r>
            <a:r>
              <a:rPr lang="it-IT" sz="2200" dirty="0"/>
              <a:t>nonché per </a:t>
            </a:r>
            <a:r>
              <a:rPr lang="it-IT" sz="2200" b="1" u="sng" dirty="0"/>
              <a:t>mancata o incompleta identificazione del bene </a:t>
            </a:r>
            <a:r>
              <a:rPr lang="it-IT" sz="2200" b="1" u="sng" dirty="0" smtClean="0"/>
              <a:t>staggito</a:t>
            </a:r>
            <a:r>
              <a:rPr lang="it-IT" sz="2200" dirty="0" smtClean="0"/>
              <a:t> (</a:t>
            </a:r>
            <a:r>
              <a:rPr lang="it-IT" sz="2200" dirty="0" err="1" smtClean="0"/>
              <a:t>Cass</a:t>
            </a:r>
            <a:r>
              <a:rPr lang="it-IT" sz="2200" dirty="0" smtClean="0"/>
              <a:t>. 15.9.2017, n. 21379).</a:t>
            </a:r>
            <a:endParaRPr lang="it-IT" sz="2200" u="sng" dirty="0"/>
          </a:p>
          <a:p>
            <a:pPr lvl="1" algn="just"/>
            <a:r>
              <a:rPr lang="it-IT" sz="2200" b="1" dirty="0"/>
              <a:t>d</a:t>
            </a:r>
            <a:r>
              <a:rPr lang="it-IT" sz="2200" b="1" dirty="0" smtClean="0"/>
              <a:t>ivergenza </a:t>
            </a:r>
            <a:r>
              <a:rPr lang="it-IT" sz="2200" b="1" dirty="0"/>
              <a:t>beni indicati nell’ordinanza di fissazione della vendita</a:t>
            </a:r>
            <a:r>
              <a:rPr lang="it-IT" sz="2200" dirty="0"/>
              <a:t> o in quella di </a:t>
            </a:r>
            <a:r>
              <a:rPr lang="it-IT" sz="2200" b="1" dirty="0"/>
              <a:t>aggiudicazione rispetto a quelli indicati nell’atto di pignoramento</a:t>
            </a:r>
            <a:r>
              <a:rPr lang="it-IT" sz="2200" dirty="0"/>
              <a:t>,</a:t>
            </a:r>
          </a:p>
          <a:p>
            <a:pPr lvl="1" algn="just"/>
            <a:r>
              <a:rPr lang="it-IT" sz="2200" dirty="0" smtClean="0"/>
              <a:t>ordinanza </a:t>
            </a:r>
            <a:r>
              <a:rPr lang="it-IT" sz="2200" dirty="0"/>
              <a:t>di </a:t>
            </a:r>
            <a:r>
              <a:rPr lang="it-IT" sz="2200" b="1" dirty="0"/>
              <a:t>conversione del </a:t>
            </a:r>
            <a:r>
              <a:rPr lang="it-IT" sz="2200" b="1" dirty="0" smtClean="0"/>
              <a:t>pignoramento</a:t>
            </a:r>
            <a:endParaRPr lang="it-IT" sz="2200" dirty="0"/>
          </a:p>
          <a:p>
            <a:pPr lvl="1" algn="just"/>
            <a:r>
              <a:rPr lang="it-IT" sz="2200" dirty="0"/>
              <a:t>l’ordinanza di </a:t>
            </a:r>
            <a:r>
              <a:rPr lang="it-IT" sz="2200" b="1" dirty="0" smtClean="0"/>
              <a:t>rigetto o di accoglimento </a:t>
            </a:r>
            <a:r>
              <a:rPr lang="it-IT" sz="2200" b="1" dirty="0"/>
              <a:t>dell’istanza di riduzione di </a:t>
            </a:r>
            <a:r>
              <a:rPr lang="it-IT" sz="2200" b="1" dirty="0" smtClean="0"/>
              <a:t>pignoramento</a:t>
            </a:r>
            <a:endParaRPr lang="it-IT" sz="2200" dirty="0"/>
          </a:p>
        </p:txBody>
      </p:sp>
      <p:sp>
        <p:nvSpPr>
          <p:cNvPr id="24581" name="Segnaposto numero diapositiva 2"/>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B8811311-31CA-4DF9-94FF-B54D33738434}" type="slidenum">
              <a:rPr lang="it-IT" smtClean="0"/>
              <a:pPr fontAlgn="base">
                <a:spcBef>
                  <a:spcPct val="0"/>
                </a:spcBef>
                <a:spcAft>
                  <a:spcPct val="0"/>
                </a:spcAft>
                <a:defRPr/>
              </a:pPr>
              <a:t>23</a:t>
            </a:fld>
            <a:endParaRPr lang="it-IT" smtClean="0"/>
          </a:p>
        </p:txBody>
      </p:sp>
      <p:sp>
        <p:nvSpPr>
          <p:cNvPr id="6" name="Titolo 3"/>
          <p:cNvSpPr txBox="1">
            <a:spLocks/>
          </p:cNvSpPr>
          <p:nvPr/>
        </p:nvSpPr>
        <p:spPr>
          <a:xfrm>
            <a:off x="468313" y="836613"/>
            <a:ext cx="7620000" cy="561975"/>
          </a:xfrm>
          <a:prstGeom prst="rect">
            <a:avLst/>
          </a:prstGeom>
        </p:spPr>
        <p:txBody>
          <a:bodyPr anchor="ct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endParaRPr lang="it-IT" sz="1800" b="1" i="1" cap="small" dirty="0" smtClean="0">
              <a:solidFill>
                <a:schemeClr val="accent1"/>
              </a:solidFill>
            </a:endParaRPr>
          </a:p>
        </p:txBody>
      </p:sp>
    </p:spTree>
    <p:extLst>
      <p:ext uri="{BB962C8B-B14F-4D97-AF65-F5344CB8AC3E}">
        <p14:creationId xmlns:p14="http://schemas.microsoft.com/office/powerpoint/2010/main" val="2186975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egnaposto contenuto 4"/>
          <p:cNvSpPr>
            <a:spLocks noGrp="1"/>
          </p:cNvSpPr>
          <p:nvPr>
            <p:ph idx="1"/>
          </p:nvPr>
        </p:nvSpPr>
        <p:spPr>
          <a:xfrm>
            <a:off x="323528" y="908720"/>
            <a:ext cx="8373616" cy="5415880"/>
          </a:xfrm>
        </p:spPr>
        <p:txBody>
          <a:bodyPr>
            <a:noAutofit/>
          </a:bodyPr>
          <a:lstStyle/>
          <a:p>
            <a:pPr algn="just"/>
            <a:endParaRPr lang="it-IT" sz="1900" dirty="0"/>
          </a:p>
          <a:p>
            <a:pPr algn="just"/>
            <a:r>
              <a:rPr lang="it-IT" sz="2400" b="1" u="sng" dirty="0"/>
              <a:t>LA FASE DELLA </a:t>
            </a:r>
            <a:r>
              <a:rPr lang="it-IT" sz="2400" b="1" u="sng" dirty="0" smtClean="0"/>
              <a:t>VENDITA</a:t>
            </a:r>
            <a:endParaRPr lang="it-IT" sz="2400" dirty="0"/>
          </a:p>
          <a:p>
            <a:pPr algn="just"/>
            <a:r>
              <a:rPr lang="it-IT" sz="2400" dirty="0" smtClean="0"/>
              <a:t>E</a:t>
            </a:r>
            <a:r>
              <a:rPr lang="it-IT" sz="2400" dirty="0"/>
              <a:t>’ il </a:t>
            </a:r>
            <a:r>
              <a:rPr lang="it-IT" sz="2400" i="1" dirty="0"/>
              <a:t>sub</a:t>
            </a:r>
            <a:r>
              <a:rPr lang="it-IT" sz="2400" dirty="0"/>
              <a:t> procedimento finalizzato alla liquidazione del compendio pignorato, ossia alla sua vendita o </a:t>
            </a:r>
            <a:r>
              <a:rPr lang="it-IT" sz="2400" dirty="0" smtClean="0"/>
              <a:t>assegnazione</a:t>
            </a:r>
          </a:p>
          <a:p>
            <a:pPr lvl="1" algn="just"/>
            <a:r>
              <a:rPr lang="it-IT" sz="2200" dirty="0" smtClean="0"/>
              <a:t>I </a:t>
            </a:r>
            <a:r>
              <a:rPr lang="it-IT" sz="2200" dirty="0"/>
              <a:t>vizi relati a questa fase debbono essere fatti oggetto di censura, </a:t>
            </a:r>
            <a:r>
              <a:rPr lang="it-IT" sz="2200" i="1" dirty="0"/>
              <a:t>ex</a:t>
            </a:r>
            <a:r>
              <a:rPr lang="it-IT" sz="2200" dirty="0"/>
              <a:t> art. 617 </a:t>
            </a:r>
            <a:r>
              <a:rPr lang="it-IT" sz="2200" dirty="0" err="1"/>
              <a:t>c.p.c.</a:t>
            </a:r>
            <a:r>
              <a:rPr lang="it-IT" sz="2200" dirty="0"/>
              <a:t>, opponendo il provvedimento di aggiudicazione o di assegnazione.</a:t>
            </a:r>
          </a:p>
          <a:p>
            <a:pPr lvl="1" algn="just"/>
            <a:r>
              <a:rPr lang="it-IT" sz="2200" dirty="0"/>
              <a:t>Il </a:t>
            </a:r>
            <a:r>
              <a:rPr lang="it-IT" sz="2200" b="1" dirty="0"/>
              <a:t>decreto di trasferimento</a:t>
            </a:r>
            <a:r>
              <a:rPr lang="it-IT" sz="2200" dirty="0"/>
              <a:t> del bene è autonomamente impugnabile, </a:t>
            </a:r>
            <a:r>
              <a:rPr lang="it-IT" sz="2200" i="1" dirty="0"/>
              <a:t>ex</a:t>
            </a:r>
            <a:r>
              <a:rPr lang="it-IT" sz="2200" dirty="0"/>
              <a:t> art. 617 </a:t>
            </a:r>
            <a:r>
              <a:rPr lang="it-IT" sz="2200" dirty="0" err="1"/>
              <a:t>c.p.c.</a:t>
            </a:r>
            <a:r>
              <a:rPr lang="it-IT" sz="2200" dirty="0"/>
              <a:t>, </a:t>
            </a:r>
            <a:r>
              <a:rPr lang="it-IT" sz="2200" u="sng" dirty="0"/>
              <a:t>solo se affetto da un’invalidità successiva all’aggiudicazione e che lo riguarda direttamente</a:t>
            </a:r>
            <a:r>
              <a:rPr lang="it-IT" sz="2200" dirty="0"/>
              <a:t>.</a:t>
            </a:r>
          </a:p>
          <a:p>
            <a:pPr algn="just"/>
            <a:r>
              <a:rPr lang="it-IT" sz="2400" dirty="0"/>
              <a:t>Le nullità deducibili in questa fase sono estranee alla previsione di cui all’art. 2929 c.c. che salvaguarda la stabilità della vendita e dell’assegnazione dalle sole nullità antecedenti </a:t>
            </a:r>
          </a:p>
        </p:txBody>
      </p:sp>
      <p:sp>
        <p:nvSpPr>
          <p:cNvPr id="24581" name="Segnaposto numero diapositiva 2"/>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B8811311-31CA-4DF9-94FF-B54D33738434}" type="slidenum">
              <a:rPr lang="it-IT" smtClean="0"/>
              <a:pPr fontAlgn="base">
                <a:spcBef>
                  <a:spcPct val="0"/>
                </a:spcBef>
                <a:spcAft>
                  <a:spcPct val="0"/>
                </a:spcAft>
                <a:defRPr/>
              </a:pPr>
              <a:t>24</a:t>
            </a:fld>
            <a:endParaRPr lang="it-IT" smtClean="0"/>
          </a:p>
        </p:txBody>
      </p:sp>
      <p:sp>
        <p:nvSpPr>
          <p:cNvPr id="6" name="Titolo 3"/>
          <p:cNvSpPr txBox="1">
            <a:spLocks/>
          </p:cNvSpPr>
          <p:nvPr/>
        </p:nvSpPr>
        <p:spPr>
          <a:xfrm>
            <a:off x="468313" y="836613"/>
            <a:ext cx="7620000" cy="561975"/>
          </a:xfrm>
          <a:prstGeom prst="rect">
            <a:avLst/>
          </a:prstGeom>
        </p:spPr>
        <p:txBody>
          <a:bodyPr anchor="ct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endParaRPr lang="it-IT" sz="1800" b="1" i="1" cap="small" dirty="0" smtClean="0">
              <a:solidFill>
                <a:schemeClr val="accent1"/>
              </a:solidFill>
            </a:endParaRPr>
          </a:p>
        </p:txBody>
      </p:sp>
    </p:spTree>
    <p:extLst>
      <p:ext uri="{BB962C8B-B14F-4D97-AF65-F5344CB8AC3E}">
        <p14:creationId xmlns:p14="http://schemas.microsoft.com/office/powerpoint/2010/main" val="18401880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egnaposto contenuto 4"/>
          <p:cNvSpPr>
            <a:spLocks noGrp="1"/>
          </p:cNvSpPr>
          <p:nvPr>
            <p:ph idx="1"/>
          </p:nvPr>
        </p:nvSpPr>
        <p:spPr>
          <a:xfrm>
            <a:off x="323528" y="908720"/>
            <a:ext cx="8373616" cy="5415880"/>
          </a:xfrm>
        </p:spPr>
        <p:txBody>
          <a:bodyPr>
            <a:noAutofit/>
          </a:bodyPr>
          <a:lstStyle/>
          <a:p>
            <a:r>
              <a:rPr lang="it-IT" sz="2400" b="1" u="sng" dirty="0"/>
              <a:t>ESEMPI</a:t>
            </a:r>
          </a:p>
          <a:p>
            <a:pPr lvl="1" algn="just"/>
            <a:r>
              <a:rPr lang="it-IT" sz="2200" b="1" dirty="0"/>
              <a:t>l’ordinanza di aggiudicazione </a:t>
            </a:r>
            <a:r>
              <a:rPr lang="it-IT" sz="2200" dirty="0"/>
              <a:t>emessa in favore dell’offerente e </a:t>
            </a:r>
            <a:r>
              <a:rPr lang="it-IT" sz="2200" b="1" dirty="0"/>
              <a:t>divenuta definitiva a causa della mancata apertura della gara</a:t>
            </a:r>
            <a:r>
              <a:rPr lang="it-IT" sz="2200" dirty="0"/>
              <a:t>, a seguito di offerta in aumento di sesto, già fissata dal </a:t>
            </a:r>
            <a:r>
              <a:rPr lang="it-IT" sz="2200" dirty="0" err="1"/>
              <a:t>g.e</a:t>
            </a:r>
            <a:r>
              <a:rPr lang="it-IT" sz="2200" dirty="0"/>
              <a:t>., ma non aperta;</a:t>
            </a:r>
          </a:p>
          <a:p>
            <a:pPr lvl="1" algn="just"/>
            <a:r>
              <a:rPr lang="it-IT" sz="2200" b="1" dirty="0"/>
              <a:t>l’ordinanza di aggiudicazione </a:t>
            </a:r>
            <a:r>
              <a:rPr lang="it-IT" sz="2200" dirty="0"/>
              <a:t>emessa in favore dell’offerente che tuttavia abbia depositato una </a:t>
            </a:r>
            <a:r>
              <a:rPr lang="it-IT" sz="2200" b="1" dirty="0"/>
              <a:t>cauzione in misura inferiore a quella indicata </a:t>
            </a:r>
            <a:r>
              <a:rPr lang="it-IT" sz="2200" dirty="0"/>
              <a:t>dall’art. 571, c. 2;</a:t>
            </a:r>
          </a:p>
          <a:p>
            <a:pPr lvl="1" algn="just"/>
            <a:r>
              <a:rPr lang="it-IT" sz="2200" dirty="0" smtClean="0"/>
              <a:t>Vizi riguardanti il </a:t>
            </a:r>
            <a:r>
              <a:rPr lang="it-IT" sz="2200" b="1" dirty="0"/>
              <a:t>decreto di trasferimento</a:t>
            </a:r>
            <a:r>
              <a:rPr lang="it-IT" sz="2200" dirty="0"/>
              <a:t> del bene immobile </a:t>
            </a:r>
            <a:r>
              <a:rPr lang="it-IT" sz="2200" dirty="0" smtClean="0"/>
              <a:t>pignorato;</a:t>
            </a:r>
            <a:endParaRPr lang="it-IT" sz="2200" dirty="0"/>
          </a:p>
          <a:p>
            <a:pPr lvl="1" algn="just"/>
            <a:r>
              <a:rPr lang="it-IT" sz="2200" dirty="0"/>
              <a:t>il provvedimento di aggiudicazione e il decreto di trasferimento dell’immobile emessi, </a:t>
            </a:r>
            <a:r>
              <a:rPr lang="it-IT" sz="2200" b="1" dirty="0"/>
              <a:t>nonostante sia stata in precedenza dichiarata l’estinzione</a:t>
            </a:r>
            <a:r>
              <a:rPr lang="it-IT" sz="2200" dirty="0"/>
              <a:t> della procedura esecutiva</a:t>
            </a:r>
            <a:r>
              <a:rPr lang="it-IT" sz="2200" dirty="0" smtClean="0"/>
              <a:t>;</a:t>
            </a:r>
            <a:endParaRPr lang="it-IT" sz="2200" dirty="0"/>
          </a:p>
        </p:txBody>
      </p:sp>
      <p:sp>
        <p:nvSpPr>
          <p:cNvPr id="24581" name="Segnaposto numero diapositiva 2"/>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B8811311-31CA-4DF9-94FF-B54D33738434}" type="slidenum">
              <a:rPr lang="it-IT" smtClean="0"/>
              <a:pPr fontAlgn="base">
                <a:spcBef>
                  <a:spcPct val="0"/>
                </a:spcBef>
                <a:spcAft>
                  <a:spcPct val="0"/>
                </a:spcAft>
                <a:defRPr/>
              </a:pPr>
              <a:t>25</a:t>
            </a:fld>
            <a:endParaRPr lang="it-IT" smtClean="0"/>
          </a:p>
        </p:txBody>
      </p:sp>
      <p:sp>
        <p:nvSpPr>
          <p:cNvPr id="6" name="Titolo 3"/>
          <p:cNvSpPr txBox="1">
            <a:spLocks/>
          </p:cNvSpPr>
          <p:nvPr/>
        </p:nvSpPr>
        <p:spPr>
          <a:xfrm>
            <a:off x="468313" y="836613"/>
            <a:ext cx="7620000" cy="561975"/>
          </a:xfrm>
          <a:prstGeom prst="rect">
            <a:avLst/>
          </a:prstGeom>
        </p:spPr>
        <p:txBody>
          <a:bodyPr anchor="ct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endParaRPr lang="it-IT" sz="1800" b="1" i="1" cap="small" dirty="0" smtClean="0">
              <a:solidFill>
                <a:schemeClr val="accent1"/>
              </a:solidFill>
            </a:endParaRPr>
          </a:p>
        </p:txBody>
      </p:sp>
    </p:spTree>
    <p:extLst>
      <p:ext uri="{BB962C8B-B14F-4D97-AF65-F5344CB8AC3E}">
        <p14:creationId xmlns:p14="http://schemas.microsoft.com/office/powerpoint/2010/main" val="6429727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egnaposto contenuto 4"/>
          <p:cNvSpPr>
            <a:spLocks noGrp="1"/>
          </p:cNvSpPr>
          <p:nvPr>
            <p:ph idx="1"/>
          </p:nvPr>
        </p:nvSpPr>
        <p:spPr>
          <a:xfrm>
            <a:off x="323528" y="908720"/>
            <a:ext cx="8373616" cy="5415880"/>
          </a:xfrm>
        </p:spPr>
        <p:txBody>
          <a:bodyPr>
            <a:noAutofit/>
          </a:bodyPr>
          <a:lstStyle/>
          <a:p>
            <a:pPr lvl="1" algn="just"/>
            <a:r>
              <a:rPr lang="it-IT" sz="2200" dirty="0" smtClean="0"/>
              <a:t>declaratoria </a:t>
            </a:r>
            <a:r>
              <a:rPr lang="it-IT" sz="2200" dirty="0"/>
              <a:t>della</a:t>
            </a:r>
            <a:r>
              <a:rPr lang="it-IT" sz="2200" b="1" dirty="0"/>
              <a:t> decadenza dell’aggiudicatario per mancato versamento del prezzo</a:t>
            </a:r>
            <a:r>
              <a:rPr lang="it-IT" sz="2200" dirty="0"/>
              <a:t> del termine </a:t>
            </a:r>
            <a:endParaRPr lang="it-IT" sz="2200" dirty="0" smtClean="0"/>
          </a:p>
          <a:p>
            <a:pPr lvl="1" algn="just"/>
            <a:r>
              <a:rPr lang="it-IT" sz="2200" dirty="0" err="1" smtClean="0"/>
              <a:t>Cass</a:t>
            </a:r>
            <a:r>
              <a:rPr lang="it-IT" sz="2200" dirty="0" smtClean="0"/>
              <a:t>. </a:t>
            </a:r>
            <a:r>
              <a:rPr lang="it-IT" sz="2200" dirty="0"/>
              <a:t>29.12.2016 n. 27346, in tema di </a:t>
            </a:r>
            <a:r>
              <a:rPr lang="it-IT" sz="2200" dirty="0" smtClean="0"/>
              <a:t>divisione: </a:t>
            </a:r>
            <a:r>
              <a:rPr lang="it-IT" sz="2200" dirty="0"/>
              <a:t>è inammissibile il reclamo </a:t>
            </a:r>
            <a:r>
              <a:rPr lang="it-IT" sz="2200" i="1" dirty="0"/>
              <a:t>ex</a:t>
            </a:r>
            <a:r>
              <a:rPr lang="it-IT" sz="2200" dirty="0"/>
              <a:t> art. 591-</a:t>
            </a:r>
            <a:r>
              <a:rPr lang="it-IT" sz="2200" i="1" dirty="0"/>
              <a:t>ter</a:t>
            </a:r>
            <a:r>
              <a:rPr lang="it-IT" sz="2200" dirty="0"/>
              <a:t> avverso gli atti del notaio delegato alle operazioni di scioglimento della comunione, atteso che, ai sensi dell’art. 790, tutte le contestazioni devono essere sottoposte al giudice istruttore mediante trasmissione del relativo verbale per essere decise con ordinanza, censurabile con opposizione agli atti esecutivi (ora reclamo al collegio </a:t>
            </a:r>
            <a:r>
              <a:rPr lang="it-IT" sz="2200" i="1" dirty="0"/>
              <a:t>669-terdecies</a:t>
            </a:r>
            <a:r>
              <a:rPr lang="it-IT" sz="2200" dirty="0"/>
              <a:t> </a:t>
            </a:r>
            <a:r>
              <a:rPr lang="it-IT" sz="2200" dirty="0" err="1"/>
              <a:t>c.p.c</a:t>
            </a:r>
            <a:r>
              <a:rPr lang="it-IT" sz="2200" dirty="0" err="1" smtClean="0"/>
              <a:t>.</a:t>
            </a:r>
            <a:r>
              <a:rPr lang="it-IT" sz="2200" dirty="0" smtClean="0"/>
              <a:t>; 591 </a:t>
            </a:r>
            <a:r>
              <a:rPr lang="it-IT" sz="2200" i="1" dirty="0" smtClean="0"/>
              <a:t>ter</a:t>
            </a:r>
            <a:r>
              <a:rPr lang="it-IT" sz="2200" dirty="0" smtClean="0"/>
              <a:t> </a:t>
            </a:r>
            <a:r>
              <a:rPr lang="it-IT" sz="2200" dirty="0" err="1" smtClean="0"/>
              <a:t>c.p.c.</a:t>
            </a:r>
            <a:r>
              <a:rPr lang="it-IT" sz="2200" dirty="0" smtClean="0"/>
              <a:t>). </a:t>
            </a:r>
            <a:endParaRPr lang="it-IT" sz="2200" dirty="0"/>
          </a:p>
          <a:p>
            <a:pPr lvl="1" algn="just"/>
            <a:r>
              <a:rPr lang="it-IT" sz="2200" dirty="0" smtClean="0"/>
              <a:t>l’ordinanza </a:t>
            </a:r>
            <a:r>
              <a:rPr lang="it-IT" sz="2200" dirty="0"/>
              <a:t>che dispone </a:t>
            </a:r>
            <a:r>
              <a:rPr lang="it-IT" sz="2200" dirty="0" smtClean="0"/>
              <a:t>l’incanto, </a:t>
            </a:r>
            <a:r>
              <a:rPr lang="it-IT" sz="2200" dirty="0"/>
              <a:t>a causa della nullità derivante dalla </a:t>
            </a:r>
            <a:r>
              <a:rPr lang="it-IT" sz="2200" b="1" dirty="0"/>
              <a:t>omessa pubblicità straordinaria</a:t>
            </a:r>
            <a:r>
              <a:rPr lang="it-IT" sz="2200" dirty="0"/>
              <a:t> disposta dal </a:t>
            </a:r>
            <a:r>
              <a:rPr lang="it-IT" sz="2200" dirty="0" err="1"/>
              <a:t>g.e</a:t>
            </a:r>
            <a:r>
              <a:rPr lang="it-IT" sz="2200" dirty="0"/>
              <a:t>. ai sensi dell’art. 490, a pena di inammissibilità entro il termine di decadenza decorrente dall’atto di aggiudicazione, se emesso in presenza della parte, ovvero dalla sua </a:t>
            </a:r>
            <a:r>
              <a:rPr lang="it-IT" sz="2200" dirty="0" smtClean="0"/>
              <a:t>comunicazione</a:t>
            </a:r>
            <a:endParaRPr lang="it-IT" sz="2400" dirty="0"/>
          </a:p>
        </p:txBody>
      </p:sp>
      <p:sp>
        <p:nvSpPr>
          <p:cNvPr id="24581" name="Segnaposto numero diapositiva 2"/>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B8811311-31CA-4DF9-94FF-B54D33738434}" type="slidenum">
              <a:rPr lang="it-IT" smtClean="0"/>
              <a:pPr fontAlgn="base">
                <a:spcBef>
                  <a:spcPct val="0"/>
                </a:spcBef>
                <a:spcAft>
                  <a:spcPct val="0"/>
                </a:spcAft>
                <a:defRPr/>
              </a:pPr>
              <a:t>26</a:t>
            </a:fld>
            <a:endParaRPr lang="it-IT" smtClean="0"/>
          </a:p>
        </p:txBody>
      </p:sp>
      <p:sp>
        <p:nvSpPr>
          <p:cNvPr id="6" name="Titolo 3"/>
          <p:cNvSpPr txBox="1">
            <a:spLocks/>
          </p:cNvSpPr>
          <p:nvPr/>
        </p:nvSpPr>
        <p:spPr>
          <a:xfrm>
            <a:off x="468313" y="836613"/>
            <a:ext cx="7620000" cy="561975"/>
          </a:xfrm>
          <a:prstGeom prst="rect">
            <a:avLst/>
          </a:prstGeom>
        </p:spPr>
        <p:txBody>
          <a:bodyPr anchor="ct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endParaRPr lang="it-IT" sz="1800" b="1" i="1" cap="small" dirty="0" smtClean="0">
              <a:solidFill>
                <a:schemeClr val="accent1"/>
              </a:solidFill>
            </a:endParaRPr>
          </a:p>
        </p:txBody>
      </p:sp>
    </p:spTree>
    <p:extLst>
      <p:ext uri="{BB962C8B-B14F-4D97-AF65-F5344CB8AC3E}">
        <p14:creationId xmlns:p14="http://schemas.microsoft.com/office/powerpoint/2010/main" val="6852403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egnaposto contenuto 4"/>
          <p:cNvSpPr>
            <a:spLocks noGrp="1"/>
          </p:cNvSpPr>
          <p:nvPr>
            <p:ph idx="1"/>
          </p:nvPr>
        </p:nvSpPr>
        <p:spPr>
          <a:xfrm>
            <a:off x="323528" y="908720"/>
            <a:ext cx="8373616" cy="5415880"/>
          </a:xfrm>
        </p:spPr>
        <p:txBody>
          <a:bodyPr>
            <a:noAutofit/>
          </a:bodyPr>
          <a:lstStyle/>
          <a:p>
            <a:pPr algn="just"/>
            <a:r>
              <a:rPr lang="it-IT" sz="2400" b="1" u="sng" dirty="0"/>
              <a:t>LA FASE DELLA DISTRIBUZIONE</a:t>
            </a:r>
            <a:endParaRPr lang="it-IT" sz="2400" dirty="0"/>
          </a:p>
          <a:p>
            <a:pPr lvl="1" algn="just"/>
            <a:r>
              <a:rPr lang="it-IT" sz="2200" dirty="0"/>
              <a:t>Si apre con la predisposizione del progetto di riparto tra i creditori concorrenti.</a:t>
            </a:r>
          </a:p>
          <a:p>
            <a:pPr lvl="1" algn="just"/>
            <a:r>
              <a:rPr lang="it-IT" sz="2200" dirty="0"/>
              <a:t>Il Legislatore appresta per le contestazioni insorte tra le parti uno strumento </a:t>
            </a:r>
            <a:r>
              <a:rPr lang="it-IT" sz="2200" i="1" dirty="0"/>
              <a:t>ad hoc sub </a:t>
            </a:r>
            <a:r>
              <a:rPr lang="it-IT" sz="2200" dirty="0"/>
              <a:t>art. 512 </a:t>
            </a:r>
            <a:r>
              <a:rPr lang="it-IT" sz="2200" dirty="0" err="1"/>
              <a:t>c.p.c.</a:t>
            </a:r>
            <a:r>
              <a:rPr lang="it-IT" sz="2200" dirty="0"/>
              <a:t> che consente la censura del progetto di distribuzione; la contestazione andrà decisa con ordinanza impugnabile </a:t>
            </a:r>
            <a:r>
              <a:rPr lang="it-IT" sz="2200" i="1" dirty="0"/>
              <a:t>ex </a:t>
            </a:r>
            <a:r>
              <a:rPr lang="it-IT" sz="2200" dirty="0"/>
              <a:t>art. 617 </a:t>
            </a:r>
            <a:r>
              <a:rPr lang="it-IT" sz="2200" dirty="0" err="1"/>
              <a:t>c.p.c</a:t>
            </a:r>
            <a:r>
              <a:rPr lang="it-IT" sz="2200" dirty="0" err="1" smtClean="0"/>
              <a:t>.</a:t>
            </a:r>
            <a:endParaRPr lang="it-IT" sz="2200" dirty="0"/>
          </a:p>
        </p:txBody>
      </p:sp>
      <p:sp>
        <p:nvSpPr>
          <p:cNvPr id="24581" name="Segnaposto numero diapositiva 2"/>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B8811311-31CA-4DF9-94FF-B54D33738434}" type="slidenum">
              <a:rPr lang="it-IT" smtClean="0"/>
              <a:pPr fontAlgn="base">
                <a:spcBef>
                  <a:spcPct val="0"/>
                </a:spcBef>
                <a:spcAft>
                  <a:spcPct val="0"/>
                </a:spcAft>
                <a:defRPr/>
              </a:pPr>
              <a:t>27</a:t>
            </a:fld>
            <a:endParaRPr lang="it-IT" smtClean="0"/>
          </a:p>
        </p:txBody>
      </p:sp>
      <p:sp>
        <p:nvSpPr>
          <p:cNvPr id="6" name="Titolo 3"/>
          <p:cNvSpPr txBox="1">
            <a:spLocks/>
          </p:cNvSpPr>
          <p:nvPr/>
        </p:nvSpPr>
        <p:spPr>
          <a:xfrm>
            <a:off x="468313" y="836613"/>
            <a:ext cx="7620000" cy="561975"/>
          </a:xfrm>
          <a:prstGeom prst="rect">
            <a:avLst/>
          </a:prstGeom>
        </p:spPr>
        <p:txBody>
          <a:bodyPr anchor="ct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endParaRPr lang="it-IT" sz="1800" b="1" i="1" cap="small" dirty="0" smtClean="0">
              <a:solidFill>
                <a:schemeClr val="accent1"/>
              </a:solidFill>
            </a:endParaRPr>
          </a:p>
        </p:txBody>
      </p:sp>
    </p:spTree>
    <p:extLst>
      <p:ext uri="{BB962C8B-B14F-4D97-AF65-F5344CB8AC3E}">
        <p14:creationId xmlns:p14="http://schemas.microsoft.com/office/powerpoint/2010/main" val="11692918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egnaposto contenuto 4"/>
          <p:cNvSpPr>
            <a:spLocks noGrp="1"/>
          </p:cNvSpPr>
          <p:nvPr>
            <p:ph idx="1"/>
          </p:nvPr>
        </p:nvSpPr>
        <p:spPr>
          <a:xfrm>
            <a:off x="323528" y="908720"/>
            <a:ext cx="8373616" cy="5415880"/>
          </a:xfrm>
        </p:spPr>
        <p:txBody>
          <a:bodyPr>
            <a:noAutofit/>
          </a:bodyPr>
          <a:lstStyle/>
          <a:p>
            <a:pPr algn="just"/>
            <a:r>
              <a:rPr lang="it-IT" sz="2400" b="1" u="sng" dirty="0" smtClean="0"/>
              <a:t>OPPONIBILITÀ DEGLI ATTI COMPIUTI DAL DELEGATO</a:t>
            </a:r>
            <a:endParaRPr lang="it-IT" sz="2400" dirty="0"/>
          </a:p>
          <a:p>
            <a:pPr algn="just"/>
            <a:r>
              <a:rPr lang="it-IT" sz="2400" dirty="0"/>
              <a:t>L’ordinanza con cui il G.E. delega le operazioni di vendita è assimilabile all’ordinanza di vendita, quindi impugnabile </a:t>
            </a:r>
            <a:r>
              <a:rPr lang="it-IT" sz="2400" i="1" dirty="0"/>
              <a:t>ex</a:t>
            </a:r>
            <a:r>
              <a:rPr lang="it-IT" sz="2400" dirty="0"/>
              <a:t> art. 617 </a:t>
            </a:r>
            <a:r>
              <a:rPr lang="it-IT" sz="2400" dirty="0" err="1"/>
              <a:t>c.p.c</a:t>
            </a:r>
            <a:r>
              <a:rPr lang="it-IT" sz="2400" dirty="0" err="1" smtClean="0"/>
              <a:t>.</a:t>
            </a:r>
            <a:endParaRPr lang="it-IT" sz="2400" dirty="0"/>
          </a:p>
          <a:p>
            <a:pPr algn="just"/>
            <a:r>
              <a:rPr lang="it-IT" sz="2400" dirty="0" smtClean="0"/>
              <a:t>Atti </a:t>
            </a:r>
            <a:r>
              <a:rPr lang="it-IT" sz="2400" dirty="0"/>
              <a:t>compiuti dal delegato: </a:t>
            </a:r>
            <a:r>
              <a:rPr lang="it-IT" sz="2400" b="1" dirty="0" smtClean="0"/>
              <a:t>avverso </a:t>
            </a:r>
            <a:r>
              <a:rPr lang="it-IT" sz="2400" b="1" dirty="0"/>
              <a:t>i provvedimenti del </a:t>
            </a:r>
            <a:r>
              <a:rPr lang="it-IT" sz="2400" b="1" dirty="0" err="1"/>
              <a:t>g.e</a:t>
            </a:r>
            <a:r>
              <a:rPr lang="it-IT" sz="2400" b="1" dirty="0"/>
              <a:t>. che abbiano deciso i ricorsi sugli atti del professionista delegato alla vendita forzata mobiliare e immobiliare</a:t>
            </a:r>
            <a:r>
              <a:rPr lang="it-IT" sz="2400" dirty="0"/>
              <a:t> – ricorsi sollecitati dal delegato chiamato a risolvere difficoltà materiali – è stata </a:t>
            </a:r>
            <a:r>
              <a:rPr lang="it-IT" sz="2400" b="1" dirty="0"/>
              <a:t>esclusa la proposizione diretta</a:t>
            </a:r>
            <a:r>
              <a:rPr lang="it-IT" sz="2400" dirty="0"/>
              <a:t> </a:t>
            </a:r>
            <a:r>
              <a:rPr lang="it-IT" sz="2400" b="1" dirty="0"/>
              <a:t>del rimedio oppositivo </a:t>
            </a:r>
            <a:r>
              <a:rPr lang="it-IT" sz="2400" dirty="0"/>
              <a:t>in esame (v. artt. 534-</a:t>
            </a:r>
            <a:r>
              <a:rPr lang="it-IT" sz="2400" i="1" dirty="0"/>
              <a:t>ter</a:t>
            </a:r>
            <a:r>
              <a:rPr lang="it-IT" sz="2400" dirty="0"/>
              <a:t> e 591-</a:t>
            </a:r>
            <a:r>
              <a:rPr lang="it-IT" sz="2400" i="1" dirty="0"/>
              <a:t>ter</a:t>
            </a:r>
            <a:r>
              <a:rPr lang="it-IT" sz="2400" dirty="0"/>
              <a:t>), posto che, in tal casi, lo strumento utilizzabile è il </a:t>
            </a:r>
            <a:r>
              <a:rPr lang="it-IT" sz="2400" dirty="0" smtClean="0"/>
              <a:t>reclamo</a:t>
            </a:r>
            <a:r>
              <a:rPr lang="it-IT" sz="2400" dirty="0"/>
              <a:t> </a:t>
            </a:r>
          </a:p>
        </p:txBody>
      </p:sp>
      <p:sp>
        <p:nvSpPr>
          <p:cNvPr id="24581" name="Segnaposto numero diapositiva 2"/>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B8811311-31CA-4DF9-94FF-B54D33738434}" type="slidenum">
              <a:rPr lang="it-IT" smtClean="0"/>
              <a:pPr fontAlgn="base">
                <a:spcBef>
                  <a:spcPct val="0"/>
                </a:spcBef>
                <a:spcAft>
                  <a:spcPct val="0"/>
                </a:spcAft>
                <a:defRPr/>
              </a:pPr>
              <a:t>28</a:t>
            </a:fld>
            <a:endParaRPr lang="it-IT" smtClean="0"/>
          </a:p>
        </p:txBody>
      </p:sp>
      <p:sp>
        <p:nvSpPr>
          <p:cNvPr id="6" name="Titolo 3"/>
          <p:cNvSpPr txBox="1">
            <a:spLocks/>
          </p:cNvSpPr>
          <p:nvPr/>
        </p:nvSpPr>
        <p:spPr>
          <a:xfrm>
            <a:off x="468313" y="836613"/>
            <a:ext cx="7620000" cy="561975"/>
          </a:xfrm>
          <a:prstGeom prst="rect">
            <a:avLst/>
          </a:prstGeom>
        </p:spPr>
        <p:txBody>
          <a:bodyPr anchor="ct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endParaRPr lang="it-IT" sz="1800" b="1" i="1" cap="small" dirty="0" smtClean="0">
              <a:solidFill>
                <a:schemeClr val="accent1"/>
              </a:solidFill>
            </a:endParaRPr>
          </a:p>
        </p:txBody>
      </p:sp>
    </p:spTree>
    <p:extLst>
      <p:ext uri="{BB962C8B-B14F-4D97-AF65-F5344CB8AC3E}">
        <p14:creationId xmlns:p14="http://schemas.microsoft.com/office/powerpoint/2010/main" val="4624569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egnaposto contenuto 4"/>
          <p:cNvSpPr>
            <a:spLocks noGrp="1"/>
          </p:cNvSpPr>
          <p:nvPr>
            <p:ph idx="1"/>
          </p:nvPr>
        </p:nvSpPr>
        <p:spPr>
          <a:xfrm>
            <a:off x="323528" y="908720"/>
            <a:ext cx="8373616" cy="5415880"/>
          </a:xfrm>
        </p:spPr>
        <p:txBody>
          <a:bodyPr>
            <a:noAutofit/>
          </a:bodyPr>
          <a:lstStyle/>
          <a:p>
            <a:pPr algn="just"/>
            <a:r>
              <a:rPr lang="it-IT" sz="2400" dirty="0" smtClean="0"/>
              <a:t>Cosa succede </a:t>
            </a:r>
            <a:r>
              <a:rPr lang="it-IT" sz="2400" dirty="0"/>
              <a:t>per gli atti del delegato che non abbiano ad oggetto difficoltà pratiche?</a:t>
            </a:r>
          </a:p>
          <a:p>
            <a:pPr algn="just"/>
            <a:r>
              <a:rPr lang="it-IT" sz="2400" dirty="0"/>
              <a:t>Per </a:t>
            </a:r>
            <a:r>
              <a:rPr lang="it-IT" sz="2400" b="1" dirty="0"/>
              <a:t>la giurisprudenza solo </a:t>
            </a:r>
            <a:r>
              <a:rPr lang="it-IT" sz="2400" b="1" dirty="0" smtClean="0"/>
              <a:t>reclamo</a:t>
            </a:r>
            <a:r>
              <a:rPr lang="it-IT" sz="2400" dirty="0" smtClean="0"/>
              <a:t>, deciso </a:t>
            </a:r>
            <a:r>
              <a:rPr lang="it-IT" sz="2400" dirty="0"/>
              <a:t>dal G.E. con ordinanza che – dalla novella 2015 – può essere oggetto di reclamo ex art. 669 </a:t>
            </a:r>
            <a:r>
              <a:rPr lang="it-IT" sz="2400" i="1" dirty="0" err="1"/>
              <a:t>terdecies</a:t>
            </a:r>
            <a:r>
              <a:rPr lang="it-IT" sz="2400" dirty="0"/>
              <a:t> </a:t>
            </a:r>
            <a:r>
              <a:rPr lang="it-IT" sz="2400" dirty="0" err="1"/>
              <a:t>c.p.c.</a:t>
            </a:r>
            <a:endParaRPr lang="it-IT" sz="2400" dirty="0"/>
          </a:p>
          <a:p>
            <a:pPr algn="just"/>
            <a:r>
              <a:rPr lang="it-IT" sz="2400" dirty="0"/>
              <a:t>Soldi: fino al 2015 si riteneva che </a:t>
            </a:r>
            <a:r>
              <a:rPr lang="it-IT" sz="2400" i="1" dirty="0"/>
              <a:t>ex</a:t>
            </a:r>
            <a:r>
              <a:rPr lang="it-IT" sz="2400" dirty="0"/>
              <a:t> 617 si potesse opporre il decreto di trasferimento sottoscritto dal G.E. all’esito dell’attività delegata per censurare un’illegittimità degli atti del delegato </a:t>
            </a:r>
            <a:r>
              <a:rPr lang="it-IT" sz="2400" dirty="0" smtClean="0"/>
              <a:t>(benché </a:t>
            </a:r>
            <a:r>
              <a:rPr lang="it-IT" sz="2400" dirty="0"/>
              <a:t>mai censurati </a:t>
            </a:r>
            <a:r>
              <a:rPr lang="it-IT" sz="2400" dirty="0" smtClean="0"/>
              <a:t>prima).</a:t>
            </a:r>
            <a:endParaRPr lang="it-IT" sz="2400" dirty="0"/>
          </a:p>
          <a:p>
            <a:pPr algn="just"/>
            <a:r>
              <a:rPr lang="it-IT" sz="2400" u="sng" dirty="0"/>
              <a:t>ORA</a:t>
            </a:r>
            <a:r>
              <a:rPr lang="it-IT" sz="2400" dirty="0"/>
              <a:t>: </a:t>
            </a:r>
            <a:r>
              <a:rPr lang="it-IT" sz="2400" dirty="0" smtClean="0"/>
              <a:t>In </a:t>
            </a:r>
            <a:r>
              <a:rPr lang="it-IT" sz="2400" dirty="0"/>
              <a:t>dottrina si è ipotizzato che poiché </a:t>
            </a:r>
            <a:r>
              <a:rPr lang="it-IT" sz="2400" dirty="0" err="1"/>
              <a:t>ord</a:t>
            </a:r>
            <a:r>
              <a:rPr lang="it-IT" sz="2400" dirty="0"/>
              <a:t>. 669 </a:t>
            </a:r>
            <a:r>
              <a:rPr lang="it-IT" sz="2400" i="1" dirty="0" err="1"/>
              <a:t>terdecies</a:t>
            </a:r>
            <a:r>
              <a:rPr lang="it-IT" sz="2400" dirty="0"/>
              <a:t> non sarebbe idonea al giudicato resterebbe </a:t>
            </a:r>
            <a:r>
              <a:rPr lang="it-IT" sz="2400" b="1" dirty="0"/>
              <a:t>ferma la possibilità di opporre </a:t>
            </a:r>
            <a:r>
              <a:rPr lang="it-IT" sz="2400" b="1" i="1" dirty="0"/>
              <a:t>ex</a:t>
            </a:r>
            <a:r>
              <a:rPr lang="it-IT" sz="2400" b="1" dirty="0"/>
              <a:t> art. 617 </a:t>
            </a:r>
            <a:r>
              <a:rPr lang="it-IT" sz="2400" b="1" dirty="0" err="1"/>
              <a:t>c.p.c.</a:t>
            </a:r>
            <a:r>
              <a:rPr lang="it-IT" sz="2400" b="1" dirty="0"/>
              <a:t> il decreto di trasferimento del G.E. </a:t>
            </a:r>
            <a:r>
              <a:rPr lang="it-IT" sz="2400" b="1" i="1" dirty="0" smtClean="0"/>
              <a:t>ex</a:t>
            </a:r>
            <a:r>
              <a:rPr lang="it-IT" sz="2400" b="1" dirty="0" smtClean="0"/>
              <a:t> </a:t>
            </a:r>
            <a:r>
              <a:rPr lang="it-IT" sz="2400" b="1" dirty="0"/>
              <a:t>591 </a:t>
            </a:r>
            <a:r>
              <a:rPr lang="it-IT" sz="2400" b="1" i="1" dirty="0"/>
              <a:t>bis</a:t>
            </a:r>
            <a:r>
              <a:rPr lang="it-IT" sz="2400" b="1" dirty="0"/>
              <a:t>, co. 8°, </a:t>
            </a:r>
            <a:r>
              <a:rPr lang="it-IT" sz="2400" b="1" dirty="0" err="1"/>
              <a:t>c.p.c</a:t>
            </a:r>
            <a:r>
              <a:rPr lang="it-IT" sz="2400" b="1" dirty="0" err="1" smtClean="0"/>
              <a:t>.</a:t>
            </a:r>
            <a:r>
              <a:rPr lang="it-IT" sz="2400" b="1" dirty="0" smtClean="0"/>
              <a:t>, per gli stessi motivi già azionati in reclamo.</a:t>
            </a:r>
            <a:endParaRPr lang="it-IT" sz="2400" b="1" dirty="0"/>
          </a:p>
        </p:txBody>
      </p:sp>
      <p:sp>
        <p:nvSpPr>
          <p:cNvPr id="24581" name="Segnaposto numero diapositiva 2"/>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B8811311-31CA-4DF9-94FF-B54D33738434}" type="slidenum">
              <a:rPr lang="it-IT" smtClean="0"/>
              <a:pPr fontAlgn="base">
                <a:spcBef>
                  <a:spcPct val="0"/>
                </a:spcBef>
                <a:spcAft>
                  <a:spcPct val="0"/>
                </a:spcAft>
                <a:defRPr/>
              </a:pPr>
              <a:t>29</a:t>
            </a:fld>
            <a:endParaRPr lang="it-IT" smtClean="0"/>
          </a:p>
        </p:txBody>
      </p:sp>
      <p:sp>
        <p:nvSpPr>
          <p:cNvPr id="6" name="Titolo 3"/>
          <p:cNvSpPr txBox="1">
            <a:spLocks/>
          </p:cNvSpPr>
          <p:nvPr/>
        </p:nvSpPr>
        <p:spPr>
          <a:xfrm>
            <a:off x="468313" y="836613"/>
            <a:ext cx="7620000" cy="561975"/>
          </a:xfrm>
          <a:prstGeom prst="rect">
            <a:avLst/>
          </a:prstGeom>
        </p:spPr>
        <p:txBody>
          <a:bodyPr anchor="ct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endParaRPr lang="it-IT" sz="1800" b="1" i="1" cap="small" dirty="0" smtClean="0">
              <a:solidFill>
                <a:schemeClr val="accent1"/>
              </a:solidFill>
            </a:endParaRPr>
          </a:p>
        </p:txBody>
      </p:sp>
    </p:spTree>
    <p:extLst>
      <p:ext uri="{BB962C8B-B14F-4D97-AF65-F5344CB8AC3E}">
        <p14:creationId xmlns:p14="http://schemas.microsoft.com/office/powerpoint/2010/main" val="1354338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egnaposto contenuto 4"/>
          <p:cNvSpPr>
            <a:spLocks noGrp="1"/>
          </p:cNvSpPr>
          <p:nvPr>
            <p:ph idx="1"/>
          </p:nvPr>
        </p:nvSpPr>
        <p:spPr>
          <a:xfrm>
            <a:off x="467544" y="1484784"/>
            <a:ext cx="8229600" cy="4839816"/>
          </a:xfrm>
        </p:spPr>
        <p:txBody>
          <a:bodyPr>
            <a:normAutofit/>
          </a:bodyPr>
          <a:lstStyle/>
          <a:p>
            <a:pPr algn="just"/>
            <a:r>
              <a:rPr lang="it-IT" sz="2400" dirty="0"/>
              <a:t>Rispetto all’opposizione all’esecuzione ex art. 615 </a:t>
            </a:r>
            <a:r>
              <a:rPr lang="it-IT" sz="2400" dirty="0" smtClean="0"/>
              <a:t>– volta </a:t>
            </a:r>
            <a:r>
              <a:rPr lang="it-IT" sz="2400" dirty="0"/>
              <a:t>a contestare il diritto della parte istante di procedere </a:t>
            </a:r>
            <a:r>
              <a:rPr lang="it-IT" sz="2400" i="1" dirty="0"/>
              <a:t>in </a:t>
            </a:r>
            <a:r>
              <a:rPr lang="it-IT" sz="2400" i="1" dirty="0" err="1"/>
              <a:t>executivis</a:t>
            </a:r>
            <a:r>
              <a:rPr lang="it-IT" sz="2400" dirty="0"/>
              <a:t>, involgendo questioni che riguardano</a:t>
            </a:r>
            <a:r>
              <a:rPr lang="it-IT" sz="2400" b="1" i="1" dirty="0"/>
              <a:t> </a:t>
            </a:r>
            <a:r>
              <a:rPr lang="it-IT" sz="2400" b="1" i="1" u="sng" dirty="0" err="1"/>
              <a:t>l’an</a:t>
            </a:r>
            <a:r>
              <a:rPr lang="it-IT" sz="2400" dirty="0"/>
              <a:t> </a:t>
            </a:r>
            <a:r>
              <a:rPr lang="it-IT" sz="2400" b="1" u="sng" dirty="0"/>
              <a:t>dell’esecuzione </a:t>
            </a:r>
            <a:r>
              <a:rPr lang="it-IT" sz="2400" b="1" u="sng" dirty="0" smtClean="0"/>
              <a:t>stessa</a:t>
            </a:r>
            <a:r>
              <a:rPr lang="it-IT" sz="2400" dirty="0"/>
              <a:t> </a:t>
            </a:r>
            <a:r>
              <a:rPr lang="it-IT" sz="2400" dirty="0" smtClean="0"/>
              <a:t>– </a:t>
            </a:r>
            <a:r>
              <a:rPr lang="it-IT" sz="2400" dirty="0"/>
              <a:t>l’opposizione agli atti esecutivi è tradizionalmente considerata strumento deputato al </a:t>
            </a:r>
            <a:r>
              <a:rPr lang="it-IT" sz="2400" u="sng" dirty="0"/>
              <a:t>controllo interno del </a:t>
            </a:r>
            <a:r>
              <a:rPr lang="it-IT" sz="2400" b="1" i="1" u="sng" dirty="0" err="1"/>
              <a:t>quomodo</a:t>
            </a:r>
            <a:r>
              <a:rPr lang="it-IT" sz="2400" u="sng" dirty="0"/>
              <a:t> </a:t>
            </a:r>
            <a:r>
              <a:rPr lang="it-IT" sz="2400" dirty="0"/>
              <a:t>del processo esecutivo, </a:t>
            </a:r>
            <a:r>
              <a:rPr lang="it-IT" sz="2400" dirty="0" smtClean="0"/>
              <a:t>legittimità-regolarità delle modalità attraverso le quali si esplica l’esercizio dell’azione esecutiva in conformità </a:t>
            </a:r>
            <a:r>
              <a:rPr lang="it-IT" sz="2400" dirty="0"/>
              <a:t>alle prescrizioni </a:t>
            </a:r>
            <a:r>
              <a:rPr lang="it-IT" sz="2400" dirty="0" smtClean="0"/>
              <a:t>normative</a:t>
            </a:r>
            <a:endParaRPr lang="it-IT" sz="2400" dirty="0"/>
          </a:p>
          <a:p>
            <a:pPr algn="just"/>
            <a:r>
              <a:rPr lang="it-IT" sz="2400" dirty="0"/>
              <a:t>Con essa </a:t>
            </a:r>
            <a:r>
              <a:rPr lang="it-IT" sz="2400" b="1" u="sng" dirty="0"/>
              <a:t>si censurano vizi processuali di singoli atti esecutivi</a:t>
            </a:r>
            <a:r>
              <a:rPr lang="it-IT" sz="2400" dirty="0"/>
              <a:t>, non </a:t>
            </a:r>
            <a:r>
              <a:rPr lang="it-IT" sz="2400" dirty="0" smtClean="0"/>
              <a:t>invece il </a:t>
            </a:r>
            <a:r>
              <a:rPr lang="it-IT" sz="2400" dirty="0"/>
              <a:t>fondamento sostanziale e di legittimità dell’azione esecutiva.</a:t>
            </a:r>
          </a:p>
        </p:txBody>
      </p:sp>
      <p:sp>
        <p:nvSpPr>
          <p:cNvPr id="24581" name="Segnaposto numero diapositiva 2"/>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B8811311-31CA-4DF9-94FF-B54D33738434}" type="slidenum">
              <a:rPr lang="it-IT" smtClean="0"/>
              <a:pPr fontAlgn="base">
                <a:spcBef>
                  <a:spcPct val="0"/>
                </a:spcBef>
                <a:spcAft>
                  <a:spcPct val="0"/>
                </a:spcAft>
                <a:defRPr/>
              </a:pPr>
              <a:t>3</a:t>
            </a:fld>
            <a:endParaRPr lang="it-IT" smtClean="0"/>
          </a:p>
        </p:txBody>
      </p:sp>
      <p:sp>
        <p:nvSpPr>
          <p:cNvPr id="6" name="Titolo 3"/>
          <p:cNvSpPr txBox="1">
            <a:spLocks/>
          </p:cNvSpPr>
          <p:nvPr/>
        </p:nvSpPr>
        <p:spPr>
          <a:xfrm>
            <a:off x="468313" y="836613"/>
            <a:ext cx="7620000" cy="561975"/>
          </a:xfrm>
          <a:prstGeom prst="rect">
            <a:avLst/>
          </a:prstGeom>
        </p:spPr>
        <p:txBody>
          <a:bodyPr anchor="ct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endParaRPr lang="it-IT" sz="1800" b="1" i="1" cap="small" dirty="0" smtClean="0">
              <a:solidFill>
                <a:schemeClr val="accent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egnaposto contenuto 4"/>
          <p:cNvSpPr>
            <a:spLocks noGrp="1"/>
          </p:cNvSpPr>
          <p:nvPr>
            <p:ph idx="1"/>
          </p:nvPr>
        </p:nvSpPr>
        <p:spPr>
          <a:xfrm>
            <a:off x="323528" y="908720"/>
            <a:ext cx="8373616" cy="5415880"/>
          </a:xfrm>
        </p:spPr>
        <p:txBody>
          <a:bodyPr>
            <a:noAutofit/>
          </a:bodyPr>
          <a:lstStyle/>
          <a:p>
            <a:pPr algn="just"/>
            <a:r>
              <a:rPr lang="it-IT" sz="2400" b="1" dirty="0"/>
              <a:t>L’INTERESSE AD AGIRE IN OPPOSIZIONE E L’INDIVIDUAZIONE DEL PREGIUDIZIO </a:t>
            </a:r>
            <a:r>
              <a:rPr lang="it-IT" sz="2400" b="1" dirty="0" smtClean="0"/>
              <a:t>RILEVANTE</a:t>
            </a:r>
          </a:p>
          <a:p>
            <a:pPr algn="just"/>
            <a:r>
              <a:rPr lang="it-IT" sz="2400" dirty="0" smtClean="0"/>
              <a:t>Soltanto </a:t>
            </a:r>
            <a:r>
              <a:rPr lang="it-IT" sz="2400" dirty="0"/>
              <a:t>l’atto </a:t>
            </a:r>
            <a:r>
              <a:rPr lang="it-IT" sz="2400" dirty="0" smtClean="0"/>
              <a:t>esecutivo che </a:t>
            </a:r>
            <a:r>
              <a:rPr lang="it-IT" sz="2400" dirty="0"/>
              <a:t>abbia incidenza dannosa nella sfera degli interessati, tale che sia attualmente configurabile un </a:t>
            </a:r>
            <a:r>
              <a:rPr lang="it-IT" sz="2400" b="1" dirty="0"/>
              <a:t>interesse reale alla rimozione dei suoi effetti</a:t>
            </a:r>
            <a:r>
              <a:rPr lang="it-IT" sz="2400" dirty="0"/>
              <a:t> </a:t>
            </a:r>
            <a:endParaRPr lang="it-IT" sz="2400" dirty="0" smtClean="0"/>
          </a:p>
          <a:p>
            <a:pPr algn="just"/>
            <a:r>
              <a:rPr lang="it-IT" sz="2400" dirty="0" smtClean="0"/>
              <a:t>Condizione dell’azione (come nel giudizio di cognizione ordinario): sussistenza di un </a:t>
            </a:r>
            <a:r>
              <a:rPr lang="it-IT" sz="2400" b="1" dirty="0" smtClean="0"/>
              <a:t>pregiudizio</a:t>
            </a:r>
            <a:r>
              <a:rPr lang="it-IT" sz="2400" dirty="0" smtClean="0"/>
              <a:t> alle situazioni </a:t>
            </a:r>
            <a:r>
              <a:rPr lang="it-IT" sz="2400" dirty="0"/>
              <a:t>soggettive </a:t>
            </a:r>
            <a:r>
              <a:rPr lang="it-IT" sz="2400" dirty="0" smtClean="0"/>
              <a:t>che le parti possono </a:t>
            </a:r>
            <a:r>
              <a:rPr lang="it-IT" sz="2400" dirty="0"/>
              <a:t>subire </a:t>
            </a:r>
            <a:r>
              <a:rPr lang="it-IT" sz="2400" b="1" dirty="0"/>
              <a:t>in </a:t>
            </a:r>
            <a:r>
              <a:rPr lang="it-IT" sz="2400" b="1" dirty="0" smtClean="0"/>
              <a:t>concreto.</a:t>
            </a:r>
          </a:p>
          <a:p>
            <a:pPr algn="just"/>
            <a:r>
              <a:rPr lang="it-IT" sz="2400" dirty="0" err="1"/>
              <a:t>Cass</a:t>
            </a:r>
            <a:r>
              <a:rPr lang="it-IT" sz="2400" dirty="0"/>
              <a:t>. 30.06.2014 n. 14774, secondo cui il </a:t>
            </a:r>
            <a:r>
              <a:rPr lang="it-IT" sz="2400" dirty="0" err="1"/>
              <a:t>g.e</a:t>
            </a:r>
            <a:r>
              <a:rPr lang="it-IT" sz="2400" dirty="0"/>
              <a:t>., pur avendo constatato un’illegittimità della procedura, non deve accogliere l’opposizione </a:t>
            </a:r>
            <a:r>
              <a:rPr lang="it-IT" sz="2400" b="1" dirty="0"/>
              <a:t>se non è dimostrato che dalla stessa sia derivata la lesione dell’interesse del debitore </a:t>
            </a:r>
            <a:r>
              <a:rPr lang="it-IT" sz="2400" dirty="0"/>
              <a:t>a conseguire dalla vendita il maggior prezzo possibile per aver impedito ulteriori e più convenienti offerte di </a:t>
            </a:r>
            <a:r>
              <a:rPr lang="it-IT" sz="2400" dirty="0" smtClean="0"/>
              <a:t>acquisto</a:t>
            </a:r>
            <a:endParaRPr lang="it-IT" sz="2400" dirty="0"/>
          </a:p>
        </p:txBody>
      </p:sp>
      <p:sp>
        <p:nvSpPr>
          <p:cNvPr id="24581" name="Segnaposto numero diapositiva 2"/>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B8811311-31CA-4DF9-94FF-B54D33738434}" type="slidenum">
              <a:rPr lang="it-IT" smtClean="0"/>
              <a:pPr fontAlgn="base">
                <a:spcBef>
                  <a:spcPct val="0"/>
                </a:spcBef>
                <a:spcAft>
                  <a:spcPct val="0"/>
                </a:spcAft>
                <a:defRPr/>
              </a:pPr>
              <a:t>30</a:t>
            </a:fld>
            <a:endParaRPr lang="it-IT" smtClean="0"/>
          </a:p>
        </p:txBody>
      </p:sp>
      <p:sp>
        <p:nvSpPr>
          <p:cNvPr id="6" name="Titolo 3"/>
          <p:cNvSpPr txBox="1">
            <a:spLocks/>
          </p:cNvSpPr>
          <p:nvPr/>
        </p:nvSpPr>
        <p:spPr>
          <a:xfrm>
            <a:off x="468313" y="836613"/>
            <a:ext cx="7620000" cy="561975"/>
          </a:xfrm>
          <a:prstGeom prst="rect">
            <a:avLst/>
          </a:prstGeom>
        </p:spPr>
        <p:txBody>
          <a:bodyPr anchor="ct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endParaRPr lang="it-IT" sz="1800" b="1" i="1" cap="small" dirty="0" smtClean="0">
              <a:solidFill>
                <a:schemeClr val="accent1"/>
              </a:solidFill>
            </a:endParaRPr>
          </a:p>
        </p:txBody>
      </p:sp>
    </p:spTree>
    <p:extLst>
      <p:ext uri="{BB962C8B-B14F-4D97-AF65-F5344CB8AC3E}">
        <p14:creationId xmlns:p14="http://schemas.microsoft.com/office/powerpoint/2010/main" val="1322686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egnaposto contenuto 4"/>
          <p:cNvSpPr>
            <a:spLocks noGrp="1"/>
          </p:cNvSpPr>
          <p:nvPr>
            <p:ph idx="1"/>
          </p:nvPr>
        </p:nvSpPr>
        <p:spPr>
          <a:xfrm>
            <a:off x="323528" y="908720"/>
            <a:ext cx="8373616" cy="5415880"/>
          </a:xfrm>
        </p:spPr>
        <p:txBody>
          <a:bodyPr>
            <a:noAutofit/>
          </a:bodyPr>
          <a:lstStyle/>
          <a:p>
            <a:r>
              <a:rPr lang="it-IT" sz="2400" b="1" dirty="0" smtClean="0"/>
              <a:t>LEGITTIMAZIONE ATTIVA</a:t>
            </a:r>
            <a:endParaRPr lang="it-IT" sz="2400" dirty="0" smtClean="0"/>
          </a:p>
          <a:p>
            <a:pPr lvl="1"/>
            <a:r>
              <a:rPr lang="it-IT" sz="2200" dirty="0" smtClean="0"/>
              <a:t>debitore </a:t>
            </a:r>
            <a:r>
              <a:rPr lang="it-IT" sz="2200" dirty="0"/>
              <a:t>esecutato;</a:t>
            </a:r>
          </a:p>
          <a:p>
            <a:pPr lvl="1"/>
            <a:r>
              <a:rPr lang="it-IT" sz="2200" dirty="0"/>
              <a:t>terzo assoggettato all’esecuzione</a:t>
            </a:r>
          </a:p>
          <a:p>
            <a:pPr lvl="1"/>
            <a:r>
              <a:rPr lang="it-IT" sz="2200" dirty="0"/>
              <a:t>creditore procedente</a:t>
            </a:r>
          </a:p>
          <a:p>
            <a:pPr lvl="1"/>
            <a:r>
              <a:rPr lang="it-IT" sz="2200" dirty="0"/>
              <a:t>creditori intervenuti</a:t>
            </a:r>
          </a:p>
          <a:p>
            <a:pPr lvl="1"/>
            <a:r>
              <a:rPr lang="it-IT" sz="2200" dirty="0"/>
              <a:t>qualunque soggetto destinatario di un atto esecutivo che abbia interesse a chiederne la rimozione</a:t>
            </a:r>
          </a:p>
          <a:p>
            <a:r>
              <a:rPr lang="it-IT" sz="2400" b="1" dirty="0"/>
              <a:t>ESEMPI:</a:t>
            </a:r>
            <a:endParaRPr lang="it-IT" sz="2400" dirty="0"/>
          </a:p>
          <a:p>
            <a:pPr lvl="1"/>
            <a:r>
              <a:rPr lang="it-IT" sz="2200" dirty="0"/>
              <a:t>l’offerente non aggiudicatario;</a:t>
            </a:r>
          </a:p>
          <a:p>
            <a:pPr lvl="1"/>
            <a:r>
              <a:rPr lang="it-IT" sz="2200" dirty="0"/>
              <a:t>l’offerente in aumento di sesto (oggi quinto);</a:t>
            </a:r>
          </a:p>
          <a:p>
            <a:pPr lvl="1"/>
            <a:r>
              <a:rPr lang="it-IT" sz="2200" dirty="0"/>
              <a:t>l’aggiudicatario che ad es intenda far valere il vizio dell’</a:t>
            </a:r>
            <a:r>
              <a:rPr lang="it-IT" sz="2200" i="1" dirty="0" err="1"/>
              <a:t>aliud</a:t>
            </a:r>
            <a:r>
              <a:rPr lang="it-IT" sz="2200" i="1" dirty="0"/>
              <a:t> pro alio </a:t>
            </a:r>
            <a:r>
              <a:rPr lang="it-IT" sz="2200" dirty="0"/>
              <a:t>C </a:t>
            </a:r>
            <a:r>
              <a:rPr lang="it-IT" sz="2200" dirty="0" err="1"/>
              <a:t>ass</a:t>
            </a:r>
            <a:r>
              <a:rPr lang="it-IT" sz="2200" dirty="0"/>
              <a:t>. 2.4.2014 n. 7708</a:t>
            </a:r>
            <a:r>
              <a:rPr lang="it-IT" sz="2200" i="1" dirty="0" smtClean="0"/>
              <a:t>;</a:t>
            </a:r>
            <a:endParaRPr lang="it-IT" sz="2200" dirty="0"/>
          </a:p>
        </p:txBody>
      </p:sp>
      <p:sp>
        <p:nvSpPr>
          <p:cNvPr id="24581" name="Segnaposto numero diapositiva 2"/>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B8811311-31CA-4DF9-94FF-B54D33738434}" type="slidenum">
              <a:rPr lang="it-IT" smtClean="0"/>
              <a:pPr fontAlgn="base">
                <a:spcBef>
                  <a:spcPct val="0"/>
                </a:spcBef>
                <a:spcAft>
                  <a:spcPct val="0"/>
                </a:spcAft>
                <a:defRPr/>
              </a:pPr>
              <a:t>31</a:t>
            </a:fld>
            <a:endParaRPr lang="it-IT" smtClean="0"/>
          </a:p>
        </p:txBody>
      </p:sp>
      <p:sp>
        <p:nvSpPr>
          <p:cNvPr id="6" name="Titolo 3"/>
          <p:cNvSpPr txBox="1">
            <a:spLocks/>
          </p:cNvSpPr>
          <p:nvPr/>
        </p:nvSpPr>
        <p:spPr>
          <a:xfrm>
            <a:off x="468313" y="836613"/>
            <a:ext cx="7620000" cy="561975"/>
          </a:xfrm>
          <a:prstGeom prst="rect">
            <a:avLst/>
          </a:prstGeom>
        </p:spPr>
        <p:txBody>
          <a:bodyPr anchor="ct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endParaRPr lang="it-IT" sz="1800" b="1" i="1" cap="small" dirty="0" smtClean="0">
              <a:solidFill>
                <a:schemeClr val="accent1"/>
              </a:solidFill>
            </a:endParaRPr>
          </a:p>
        </p:txBody>
      </p:sp>
    </p:spTree>
    <p:extLst>
      <p:ext uri="{BB962C8B-B14F-4D97-AF65-F5344CB8AC3E}">
        <p14:creationId xmlns:p14="http://schemas.microsoft.com/office/powerpoint/2010/main" val="11892073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egnaposto contenuto 4"/>
          <p:cNvSpPr>
            <a:spLocks noGrp="1"/>
          </p:cNvSpPr>
          <p:nvPr>
            <p:ph idx="1"/>
          </p:nvPr>
        </p:nvSpPr>
        <p:spPr>
          <a:xfrm>
            <a:off x="323528" y="908720"/>
            <a:ext cx="8373616" cy="5415880"/>
          </a:xfrm>
        </p:spPr>
        <p:txBody>
          <a:bodyPr>
            <a:noAutofit/>
          </a:bodyPr>
          <a:lstStyle/>
          <a:p>
            <a:pPr lvl="0" algn="just"/>
            <a:r>
              <a:rPr lang="it-IT" sz="2400" b="1" dirty="0"/>
              <a:t>il coniuge non obbligato in caso di espropriazione di un bene in comunione legale</a:t>
            </a:r>
            <a:r>
              <a:rPr lang="it-IT" sz="2400" dirty="0"/>
              <a:t> </a:t>
            </a:r>
            <a:endParaRPr lang="it-IT" sz="2400" dirty="0" smtClean="0"/>
          </a:p>
          <a:p>
            <a:pPr lvl="0" algn="just"/>
            <a:r>
              <a:rPr lang="it-IT" sz="2400" dirty="0" err="1" smtClean="0"/>
              <a:t>Cass</a:t>
            </a:r>
            <a:r>
              <a:rPr lang="it-IT" sz="2400" dirty="0"/>
              <a:t>.  14.3.2013 n. 6575: il coniuge non obbligato può far valere le nullità degli atti che comportino la </a:t>
            </a:r>
            <a:r>
              <a:rPr lang="it-IT" sz="2400" u="sng" dirty="0"/>
              <a:t>violazione o la limitazione del suo diritto alla metà del controvalore del bene</a:t>
            </a:r>
            <a:r>
              <a:rPr lang="it-IT" sz="2400" dirty="0"/>
              <a:t>, come pure quelli che incidano sulla pienezza di quest’ultimo, se relativi alle operazioni di vendita o assegnazione, considerato che, con la citata pronuncia, è stata affermata la natura di “</a:t>
            </a:r>
            <a:r>
              <a:rPr lang="it-IT" sz="2400" b="1" u="sng" dirty="0"/>
              <a:t>comunione senza quote</a:t>
            </a:r>
            <a:r>
              <a:rPr lang="it-IT" sz="2400" dirty="0"/>
              <a:t>” della comunione legale tra coniugi, ammettendosi l’espropriazione, per debiti personali di uno solo dei coniugi, di un bene (o di più beni) in comunione nella loro interezza e non per la metà, con diritto del coniuge non debitore alla metà della somma lorda ricavata dalla </a:t>
            </a:r>
            <a:r>
              <a:rPr lang="it-IT" sz="2400" dirty="0" smtClean="0"/>
              <a:t>vendita</a:t>
            </a:r>
            <a:endParaRPr lang="it-IT" sz="2400" dirty="0"/>
          </a:p>
        </p:txBody>
      </p:sp>
      <p:sp>
        <p:nvSpPr>
          <p:cNvPr id="24581" name="Segnaposto numero diapositiva 2"/>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B8811311-31CA-4DF9-94FF-B54D33738434}" type="slidenum">
              <a:rPr lang="it-IT" smtClean="0"/>
              <a:pPr fontAlgn="base">
                <a:spcBef>
                  <a:spcPct val="0"/>
                </a:spcBef>
                <a:spcAft>
                  <a:spcPct val="0"/>
                </a:spcAft>
                <a:defRPr/>
              </a:pPr>
              <a:t>32</a:t>
            </a:fld>
            <a:endParaRPr lang="it-IT" smtClean="0"/>
          </a:p>
        </p:txBody>
      </p:sp>
      <p:sp>
        <p:nvSpPr>
          <p:cNvPr id="6" name="Titolo 3"/>
          <p:cNvSpPr txBox="1">
            <a:spLocks/>
          </p:cNvSpPr>
          <p:nvPr/>
        </p:nvSpPr>
        <p:spPr>
          <a:xfrm>
            <a:off x="468313" y="836613"/>
            <a:ext cx="7620000" cy="561975"/>
          </a:xfrm>
          <a:prstGeom prst="rect">
            <a:avLst/>
          </a:prstGeom>
        </p:spPr>
        <p:txBody>
          <a:bodyPr anchor="ct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endParaRPr lang="it-IT" sz="1800" b="1" i="1" cap="small" dirty="0" smtClean="0">
              <a:solidFill>
                <a:schemeClr val="accent1"/>
              </a:solidFill>
            </a:endParaRPr>
          </a:p>
        </p:txBody>
      </p:sp>
    </p:spTree>
    <p:extLst>
      <p:ext uri="{BB962C8B-B14F-4D97-AF65-F5344CB8AC3E}">
        <p14:creationId xmlns:p14="http://schemas.microsoft.com/office/powerpoint/2010/main" val="5798135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egnaposto contenuto 4"/>
          <p:cNvSpPr>
            <a:spLocks noGrp="1"/>
          </p:cNvSpPr>
          <p:nvPr>
            <p:ph idx="1"/>
          </p:nvPr>
        </p:nvSpPr>
        <p:spPr>
          <a:xfrm>
            <a:off x="323528" y="908720"/>
            <a:ext cx="8373616" cy="5415880"/>
          </a:xfrm>
        </p:spPr>
        <p:txBody>
          <a:bodyPr>
            <a:noAutofit/>
          </a:bodyPr>
          <a:lstStyle/>
          <a:p>
            <a:r>
              <a:rPr lang="it-IT" sz="2400" b="1" u="sng" dirty="0"/>
              <a:t>I TERMINI DI DECADENZA E LORO DECORRENZA</a:t>
            </a:r>
            <a:endParaRPr lang="it-IT" sz="2400" dirty="0"/>
          </a:p>
          <a:p>
            <a:pPr algn="just"/>
            <a:r>
              <a:rPr lang="it-IT" sz="2400" b="1" dirty="0" smtClean="0"/>
              <a:t>venti </a:t>
            </a:r>
            <a:r>
              <a:rPr lang="it-IT" sz="2400" b="1" dirty="0"/>
              <a:t>giorni</a:t>
            </a:r>
            <a:r>
              <a:rPr lang="it-IT" sz="2400" dirty="0"/>
              <a:t> per proporre l’opposizione agli atti esecutivi (originariamente 5 giorni).</a:t>
            </a:r>
          </a:p>
          <a:p>
            <a:pPr algn="just"/>
            <a:r>
              <a:rPr lang="it-IT" sz="2400" dirty="0" smtClean="0"/>
              <a:t>Meccanismo </a:t>
            </a:r>
            <a:r>
              <a:rPr lang="it-IT" sz="2400" dirty="0"/>
              <a:t>di </a:t>
            </a:r>
            <a:r>
              <a:rPr lang="it-IT" sz="2400" b="1" u="sng" dirty="0"/>
              <a:t>rapida sanatoria </a:t>
            </a:r>
            <a:r>
              <a:rPr lang="it-IT" sz="2400" dirty="0"/>
              <a:t>delle invalidità degli atti, perseguendo l’obiettivo di isolare l’atto di acquisto del terzo rendendolo sostanzialmente insensibile alla regolarità causale delle serie di atti</a:t>
            </a:r>
          </a:p>
          <a:p>
            <a:pPr algn="just"/>
            <a:r>
              <a:rPr lang="it-IT" sz="2400" dirty="0" smtClean="0"/>
              <a:t>Il termine </a:t>
            </a:r>
            <a:r>
              <a:rPr lang="it-IT" sz="2400" dirty="0"/>
              <a:t>è </a:t>
            </a:r>
            <a:r>
              <a:rPr lang="it-IT" sz="2400" b="1" dirty="0"/>
              <a:t>perentorio</a:t>
            </a:r>
            <a:r>
              <a:rPr lang="it-IT" sz="2400" dirty="0"/>
              <a:t> e dunque </a:t>
            </a:r>
            <a:r>
              <a:rPr lang="it-IT" sz="2400" b="1" dirty="0"/>
              <a:t>insuscettibile di proroga</a:t>
            </a:r>
            <a:r>
              <a:rPr lang="it-IT" sz="2400" dirty="0"/>
              <a:t>: da ciò consegue che la </a:t>
            </a:r>
            <a:r>
              <a:rPr lang="it-IT" sz="2400" b="1" dirty="0"/>
              <a:t>tardività</a:t>
            </a:r>
            <a:r>
              <a:rPr lang="it-IT" sz="2400" dirty="0"/>
              <a:t> della proposizione dell’opposizione è </a:t>
            </a:r>
            <a:r>
              <a:rPr lang="it-IT" sz="2400" b="1" dirty="0"/>
              <a:t>rilevabile d’ufficio</a:t>
            </a:r>
            <a:r>
              <a:rPr lang="it-IT" sz="2400" dirty="0"/>
              <a:t> e condurrà alla declaratoria di inammissibilità del rimedio </a:t>
            </a:r>
            <a:endParaRPr lang="it-IT" sz="2400" dirty="0" smtClean="0"/>
          </a:p>
          <a:p>
            <a:pPr algn="just"/>
            <a:r>
              <a:rPr lang="it-IT" sz="2400" dirty="0" smtClean="0"/>
              <a:t>il </a:t>
            </a:r>
            <a:r>
              <a:rPr lang="it-IT" sz="2400" dirty="0"/>
              <a:t>termine </a:t>
            </a:r>
            <a:r>
              <a:rPr lang="it-IT" sz="2400" b="1" dirty="0"/>
              <a:t>non è sospeso</a:t>
            </a:r>
            <a:r>
              <a:rPr lang="it-IT" sz="2400" dirty="0"/>
              <a:t> durante le </a:t>
            </a:r>
            <a:r>
              <a:rPr lang="it-IT" sz="2400" b="1" dirty="0"/>
              <a:t>ferie giudiziali</a:t>
            </a:r>
            <a:r>
              <a:rPr lang="it-IT" sz="2400" dirty="0"/>
              <a:t> </a:t>
            </a:r>
            <a:r>
              <a:rPr lang="it-IT" sz="2400" dirty="0" smtClean="0"/>
              <a:t>(art</a:t>
            </a:r>
            <a:r>
              <a:rPr lang="it-IT" sz="2400" dirty="0"/>
              <a:t>. 92 dell’</a:t>
            </a:r>
            <a:r>
              <a:rPr lang="it-IT" sz="2400" dirty="0" err="1"/>
              <a:t>Ord</a:t>
            </a:r>
            <a:r>
              <a:rPr lang="it-IT" sz="2400" dirty="0"/>
              <a:t>. </a:t>
            </a:r>
            <a:r>
              <a:rPr lang="it-IT" sz="2400" dirty="0" err="1"/>
              <a:t>Giud</a:t>
            </a:r>
            <a:r>
              <a:rPr lang="it-IT" sz="2400" dirty="0"/>
              <a:t>. </a:t>
            </a:r>
            <a:r>
              <a:rPr lang="it-IT" sz="2400" dirty="0" smtClean="0"/>
              <a:t>si </a:t>
            </a:r>
            <a:r>
              <a:rPr lang="it-IT" sz="2400" dirty="0"/>
              <a:t>riferisce ai soli procedimenti di opposizione </a:t>
            </a:r>
            <a:r>
              <a:rPr lang="it-IT" sz="2400" dirty="0" smtClean="0"/>
              <a:t>all’esecuzione)</a:t>
            </a:r>
            <a:endParaRPr lang="it-IT" sz="2400" dirty="0"/>
          </a:p>
        </p:txBody>
      </p:sp>
      <p:sp>
        <p:nvSpPr>
          <p:cNvPr id="24581" name="Segnaposto numero diapositiva 2"/>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B8811311-31CA-4DF9-94FF-B54D33738434}" type="slidenum">
              <a:rPr lang="it-IT" smtClean="0"/>
              <a:pPr fontAlgn="base">
                <a:spcBef>
                  <a:spcPct val="0"/>
                </a:spcBef>
                <a:spcAft>
                  <a:spcPct val="0"/>
                </a:spcAft>
                <a:defRPr/>
              </a:pPr>
              <a:t>33</a:t>
            </a:fld>
            <a:endParaRPr lang="it-IT" smtClean="0"/>
          </a:p>
        </p:txBody>
      </p:sp>
      <p:sp>
        <p:nvSpPr>
          <p:cNvPr id="6" name="Titolo 3"/>
          <p:cNvSpPr txBox="1">
            <a:spLocks/>
          </p:cNvSpPr>
          <p:nvPr/>
        </p:nvSpPr>
        <p:spPr>
          <a:xfrm>
            <a:off x="468313" y="836613"/>
            <a:ext cx="7620000" cy="561975"/>
          </a:xfrm>
          <a:prstGeom prst="rect">
            <a:avLst/>
          </a:prstGeom>
        </p:spPr>
        <p:txBody>
          <a:bodyPr anchor="ct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endParaRPr lang="it-IT" sz="1800" b="1" i="1" cap="small" dirty="0" smtClean="0">
              <a:solidFill>
                <a:schemeClr val="accent1"/>
              </a:solidFill>
            </a:endParaRPr>
          </a:p>
        </p:txBody>
      </p:sp>
    </p:spTree>
    <p:extLst>
      <p:ext uri="{BB962C8B-B14F-4D97-AF65-F5344CB8AC3E}">
        <p14:creationId xmlns:p14="http://schemas.microsoft.com/office/powerpoint/2010/main" val="14862372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egnaposto contenuto 4"/>
          <p:cNvSpPr>
            <a:spLocks noGrp="1"/>
          </p:cNvSpPr>
          <p:nvPr>
            <p:ph idx="1"/>
          </p:nvPr>
        </p:nvSpPr>
        <p:spPr>
          <a:xfrm>
            <a:off x="323528" y="908720"/>
            <a:ext cx="8373616" cy="5415880"/>
          </a:xfrm>
        </p:spPr>
        <p:txBody>
          <a:bodyPr>
            <a:noAutofit/>
          </a:bodyPr>
          <a:lstStyle/>
          <a:p>
            <a:pPr algn="just"/>
            <a:r>
              <a:rPr lang="it-IT" sz="2400" dirty="0" smtClean="0"/>
              <a:t>La </a:t>
            </a:r>
            <a:r>
              <a:rPr lang="it-IT" sz="2400" dirty="0"/>
              <a:t>previsione di cui all’art. </a:t>
            </a:r>
            <a:r>
              <a:rPr lang="it-IT" sz="2400" dirty="0" smtClean="0"/>
              <a:t>617 va </a:t>
            </a:r>
            <a:r>
              <a:rPr lang="it-IT" sz="2400" dirty="0"/>
              <a:t>coordinata con gli </a:t>
            </a:r>
            <a:r>
              <a:rPr lang="it-IT" sz="2400" b="1" u="sng" dirty="0"/>
              <a:t>artt. 530 e 569</a:t>
            </a:r>
            <a:r>
              <a:rPr lang="it-IT" sz="2400" dirty="0"/>
              <a:t>, rispettivamente dettati per l’espropriazione mobiliare e per quella immobiliare, i quali stabiliscono che </a:t>
            </a:r>
            <a:r>
              <a:rPr lang="it-IT" sz="2400" b="1" u="sng" dirty="0"/>
              <a:t>all’udienza fissata per la vendita e per l’assegnazione si debbono proporre, a pena di decadenza, le opposizioni agli atti esecutivi, se non si è già decaduti dal diritto di </a:t>
            </a:r>
            <a:r>
              <a:rPr lang="it-IT" sz="2400" b="1" u="sng" dirty="0" smtClean="0"/>
              <a:t>proporre</a:t>
            </a:r>
            <a:r>
              <a:rPr lang="it-IT" sz="2400" dirty="0" smtClean="0"/>
              <a:t>.</a:t>
            </a:r>
          </a:p>
          <a:p>
            <a:pPr algn="just"/>
            <a:endParaRPr lang="it-IT" sz="2400" dirty="0" smtClean="0"/>
          </a:p>
          <a:p>
            <a:pPr algn="just"/>
            <a:r>
              <a:rPr lang="it-IT" sz="2400" b="1" dirty="0"/>
              <a:t>il termine, il </a:t>
            </a:r>
            <a:r>
              <a:rPr lang="it-IT" sz="2400" b="1" i="1" dirty="0" err="1"/>
              <a:t>dies</a:t>
            </a:r>
            <a:r>
              <a:rPr lang="it-IT" sz="2400" b="1" i="1" dirty="0"/>
              <a:t> a quo</a:t>
            </a:r>
            <a:r>
              <a:rPr lang="it-IT" sz="2400" dirty="0"/>
              <a:t> di decorrenza deve continuarsi ad individuare, non già con riferimento al momento di compimento dell’atto viziato, bensì </a:t>
            </a:r>
            <a:r>
              <a:rPr lang="it-IT" sz="2400" b="1" dirty="0"/>
              <a:t>dalla</a:t>
            </a:r>
            <a:r>
              <a:rPr lang="it-IT" sz="2400" dirty="0"/>
              <a:t> </a:t>
            </a:r>
            <a:r>
              <a:rPr lang="it-IT" sz="2400" b="1" dirty="0"/>
              <a:t>conoscenza</a:t>
            </a:r>
            <a:r>
              <a:rPr lang="it-IT" sz="2400" dirty="0"/>
              <a:t> (non solo legale, ma </a:t>
            </a:r>
            <a:r>
              <a:rPr lang="it-IT" sz="2400" b="1" u="sng" dirty="0"/>
              <a:t>anche di fatto</a:t>
            </a:r>
            <a:r>
              <a:rPr lang="it-IT" sz="2400" dirty="0"/>
              <a:t>: v. </a:t>
            </a:r>
            <a:r>
              <a:rPr lang="it-IT" sz="2400" dirty="0" err="1" smtClean="0"/>
              <a:t>Cass</a:t>
            </a:r>
            <a:r>
              <a:rPr lang="it-IT" sz="2400" dirty="0" smtClean="0"/>
              <a:t>. </a:t>
            </a:r>
            <a:r>
              <a:rPr lang="it-IT" sz="2400" dirty="0"/>
              <a:t>2.4.2017 n. </a:t>
            </a:r>
            <a:r>
              <a:rPr lang="it-IT" sz="2400" dirty="0" smtClean="0"/>
              <a:t>9962) </a:t>
            </a:r>
            <a:r>
              <a:rPr lang="it-IT" sz="2400" dirty="0"/>
              <a:t>che il soggetto interessato abbia dell’atto </a:t>
            </a:r>
            <a:r>
              <a:rPr lang="it-IT" sz="2400" dirty="0" smtClean="0"/>
              <a:t>medesimo, con </a:t>
            </a:r>
            <a:r>
              <a:rPr lang="it-IT" sz="2400" b="1" dirty="0"/>
              <a:t>onere</a:t>
            </a:r>
            <a:r>
              <a:rPr lang="it-IT" sz="2400" dirty="0"/>
              <a:t> della parte che impugna </a:t>
            </a:r>
            <a:r>
              <a:rPr lang="it-IT" sz="2400" b="1" dirty="0"/>
              <a:t>di allegare e dimostrare quando ha avuto conoscenza</a:t>
            </a:r>
            <a:r>
              <a:rPr lang="it-IT" sz="2400" dirty="0"/>
              <a:t> </a:t>
            </a:r>
            <a:r>
              <a:rPr lang="it-IT" sz="2400" dirty="0" smtClean="0"/>
              <a:t>dell’atto.</a:t>
            </a:r>
            <a:endParaRPr lang="it-IT" sz="2400" dirty="0"/>
          </a:p>
          <a:p>
            <a:pPr algn="just"/>
            <a:endParaRPr lang="it-IT" sz="2400" dirty="0"/>
          </a:p>
        </p:txBody>
      </p:sp>
      <p:sp>
        <p:nvSpPr>
          <p:cNvPr id="24581" name="Segnaposto numero diapositiva 2"/>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B8811311-31CA-4DF9-94FF-B54D33738434}" type="slidenum">
              <a:rPr lang="it-IT" smtClean="0"/>
              <a:pPr fontAlgn="base">
                <a:spcBef>
                  <a:spcPct val="0"/>
                </a:spcBef>
                <a:spcAft>
                  <a:spcPct val="0"/>
                </a:spcAft>
                <a:defRPr/>
              </a:pPr>
              <a:t>34</a:t>
            </a:fld>
            <a:endParaRPr lang="it-IT" smtClean="0"/>
          </a:p>
        </p:txBody>
      </p:sp>
      <p:sp>
        <p:nvSpPr>
          <p:cNvPr id="6" name="Titolo 3"/>
          <p:cNvSpPr txBox="1">
            <a:spLocks/>
          </p:cNvSpPr>
          <p:nvPr/>
        </p:nvSpPr>
        <p:spPr>
          <a:xfrm>
            <a:off x="468313" y="836613"/>
            <a:ext cx="7620000" cy="561975"/>
          </a:xfrm>
          <a:prstGeom prst="rect">
            <a:avLst/>
          </a:prstGeom>
        </p:spPr>
        <p:txBody>
          <a:bodyPr anchor="ct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endParaRPr lang="it-IT" sz="1800" b="1" i="1" cap="small" dirty="0" smtClean="0">
              <a:solidFill>
                <a:schemeClr val="accent1"/>
              </a:solidFill>
            </a:endParaRPr>
          </a:p>
        </p:txBody>
      </p:sp>
    </p:spTree>
    <p:extLst>
      <p:ext uri="{BB962C8B-B14F-4D97-AF65-F5344CB8AC3E}">
        <p14:creationId xmlns:p14="http://schemas.microsoft.com/office/powerpoint/2010/main" val="9573179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egnaposto contenuto 4"/>
          <p:cNvSpPr>
            <a:spLocks noGrp="1"/>
          </p:cNvSpPr>
          <p:nvPr>
            <p:ph idx="1"/>
          </p:nvPr>
        </p:nvSpPr>
        <p:spPr>
          <a:xfrm>
            <a:off x="323528" y="908720"/>
            <a:ext cx="8373616" cy="5415880"/>
          </a:xfrm>
        </p:spPr>
        <p:txBody>
          <a:bodyPr>
            <a:noAutofit/>
          </a:bodyPr>
          <a:lstStyle/>
          <a:p>
            <a:pPr algn="just"/>
            <a:r>
              <a:rPr lang="it-IT" sz="2400" b="1" dirty="0" smtClean="0"/>
              <a:t>ordinanze</a:t>
            </a:r>
            <a:r>
              <a:rPr lang="it-IT" sz="2400" dirty="0" smtClean="0"/>
              <a:t> </a:t>
            </a:r>
            <a:r>
              <a:rPr lang="it-IT" sz="2400" b="1" dirty="0"/>
              <a:t>pronunciate</a:t>
            </a:r>
            <a:r>
              <a:rPr lang="it-IT" sz="2400" dirty="0"/>
              <a:t> </a:t>
            </a:r>
            <a:r>
              <a:rPr lang="it-IT" sz="2400" b="1" dirty="0"/>
              <a:t>fuori udienza </a:t>
            </a:r>
            <a:r>
              <a:rPr lang="it-IT" sz="2400" dirty="0"/>
              <a:t>il </a:t>
            </a:r>
            <a:r>
              <a:rPr lang="it-IT" sz="2400" i="1" dirty="0" err="1"/>
              <a:t>dies</a:t>
            </a:r>
            <a:r>
              <a:rPr lang="it-IT" sz="2400" i="1" dirty="0"/>
              <a:t> a quo</a:t>
            </a:r>
            <a:r>
              <a:rPr lang="it-IT" sz="2400" dirty="0"/>
              <a:t> coincide con la </a:t>
            </a:r>
            <a:r>
              <a:rPr lang="it-IT" sz="2400" b="1" dirty="0"/>
              <a:t>comunicazione del </a:t>
            </a:r>
            <a:r>
              <a:rPr lang="it-IT" sz="2400" b="1" dirty="0" smtClean="0"/>
              <a:t>provvedimento</a:t>
            </a:r>
            <a:endParaRPr lang="it-IT" sz="2400" dirty="0"/>
          </a:p>
          <a:p>
            <a:pPr algn="just"/>
            <a:r>
              <a:rPr lang="it-IT" sz="2400" dirty="0"/>
              <a:t>Invece le </a:t>
            </a:r>
            <a:r>
              <a:rPr lang="it-IT" sz="2400" b="1" dirty="0"/>
              <a:t>ordinanze pronunciate in udienza si presumono conosciute dal giorno in cui sono state emesse,</a:t>
            </a:r>
            <a:r>
              <a:rPr lang="it-IT" sz="2400" dirty="0"/>
              <a:t> in sintonia con il principio dettato al c. 2 dell’art. </a:t>
            </a:r>
            <a:r>
              <a:rPr lang="it-IT" sz="2400" dirty="0" smtClean="0"/>
              <a:t>176 </a:t>
            </a:r>
            <a:r>
              <a:rPr lang="it-IT" sz="2400" dirty="0" err="1" smtClean="0"/>
              <a:t>c.p.c.</a:t>
            </a:r>
            <a:r>
              <a:rPr lang="it-IT" sz="2400" dirty="0" smtClean="0"/>
              <a:t>: ciò </a:t>
            </a:r>
            <a:r>
              <a:rPr lang="it-IT" sz="2400" dirty="0"/>
              <a:t>vale limitatamente alle parti che vi abbiano partecipato o </a:t>
            </a:r>
            <a:r>
              <a:rPr lang="it-IT" sz="2400" u="sng" dirty="0"/>
              <a:t>che siano state messe in condizione di parteciparvi</a:t>
            </a:r>
            <a:r>
              <a:rPr lang="it-IT" sz="2400" dirty="0"/>
              <a:t>;  </a:t>
            </a:r>
          </a:p>
          <a:p>
            <a:pPr algn="just"/>
            <a:r>
              <a:rPr lang="it-IT" sz="2400" b="1" dirty="0" smtClean="0"/>
              <a:t>regolarità </a:t>
            </a:r>
            <a:r>
              <a:rPr lang="it-IT" sz="2400" b="1" dirty="0"/>
              <a:t>formale del titolo esecutivo o del precetto</a:t>
            </a:r>
            <a:r>
              <a:rPr lang="it-IT" sz="2400" dirty="0"/>
              <a:t>, la citazione in opposizione dovrà proporsi entro i </a:t>
            </a:r>
            <a:r>
              <a:rPr lang="it-IT" sz="2400" b="1" dirty="0"/>
              <a:t>venti giorni successivi</a:t>
            </a:r>
            <a:r>
              <a:rPr lang="it-IT" sz="2400" dirty="0"/>
              <a:t> </a:t>
            </a:r>
            <a:r>
              <a:rPr lang="it-IT" sz="2400" b="1" dirty="0"/>
              <a:t>alla</a:t>
            </a:r>
            <a:r>
              <a:rPr lang="it-IT" sz="2400" dirty="0"/>
              <a:t> </a:t>
            </a:r>
            <a:r>
              <a:rPr lang="it-IT" sz="2400" b="1" dirty="0"/>
              <a:t>loro </a:t>
            </a:r>
            <a:r>
              <a:rPr lang="it-IT" sz="2400" b="1" dirty="0" smtClean="0"/>
              <a:t>notificazione</a:t>
            </a:r>
            <a:endParaRPr lang="it-IT" sz="2400" dirty="0"/>
          </a:p>
          <a:p>
            <a:pPr algn="just"/>
            <a:r>
              <a:rPr lang="it-IT" sz="2400" b="1" dirty="0" smtClean="0"/>
              <a:t>Mancata </a:t>
            </a:r>
            <a:r>
              <a:rPr lang="it-IT" sz="2400" b="1" dirty="0"/>
              <a:t>notifica del titolo </a:t>
            </a:r>
            <a:r>
              <a:rPr lang="it-IT" sz="2400" b="1" dirty="0" smtClean="0"/>
              <a:t>esecutivo,</a:t>
            </a:r>
            <a:r>
              <a:rPr lang="it-IT" sz="2400" dirty="0" smtClean="0"/>
              <a:t> termine </a:t>
            </a:r>
            <a:r>
              <a:rPr lang="it-IT" sz="2400" dirty="0"/>
              <a:t>di decadenza decorrente dalla notifica dell’atto di precetto, </a:t>
            </a:r>
            <a:r>
              <a:rPr lang="it-IT" sz="2400" dirty="0" smtClean="0"/>
              <a:t>mentre la </a:t>
            </a:r>
            <a:r>
              <a:rPr lang="it-IT" sz="2400" b="1" dirty="0" smtClean="0"/>
              <a:t>nullità </a:t>
            </a:r>
            <a:r>
              <a:rPr lang="it-IT" sz="2400" b="1" dirty="0"/>
              <a:t>della notifica del </a:t>
            </a:r>
            <a:r>
              <a:rPr lang="it-IT" sz="2400" b="1" dirty="0" smtClean="0"/>
              <a:t>precetto</a:t>
            </a:r>
            <a:r>
              <a:rPr lang="it-IT" sz="2400" dirty="0" smtClean="0"/>
              <a:t> </a:t>
            </a:r>
            <a:r>
              <a:rPr lang="it-IT" sz="2400" dirty="0"/>
              <a:t>dovrà proporsi con l’impugnazione del pignoramento </a:t>
            </a:r>
            <a:r>
              <a:rPr lang="it-IT" sz="2400" dirty="0" smtClean="0"/>
              <a:t>successivo</a:t>
            </a:r>
            <a:endParaRPr lang="it-IT" sz="2400" dirty="0"/>
          </a:p>
        </p:txBody>
      </p:sp>
      <p:sp>
        <p:nvSpPr>
          <p:cNvPr id="24581" name="Segnaposto numero diapositiva 2"/>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B8811311-31CA-4DF9-94FF-B54D33738434}" type="slidenum">
              <a:rPr lang="it-IT" smtClean="0"/>
              <a:pPr fontAlgn="base">
                <a:spcBef>
                  <a:spcPct val="0"/>
                </a:spcBef>
                <a:spcAft>
                  <a:spcPct val="0"/>
                </a:spcAft>
                <a:defRPr/>
              </a:pPr>
              <a:t>35</a:t>
            </a:fld>
            <a:endParaRPr lang="it-IT" smtClean="0"/>
          </a:p>
        </p:txBody>
      </p:sp>
      <p:sp>
        <p:nvSpPr>
          <p:cNvPr id="6" name="Titolo 3"/>
          <p:cNvSpPr txBox="1">
            <a:spLocks/>
          </p:cNvSpPr>
          <p:nvPr/>
        </p:nvSpPr>
        <p:spPr>
          <a:xfrm>
            <a:off x="468313" y="836613"/>
            <a:ext cx="7620000" cy="561975"/>
          </a:xfrm>
          <a:prstGeom prst="rect">
            <a:avLst/>
          </a:prstGeom>
        </p:spPr>
        <p:txBody>
          <a:bodyPr anchor="ct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endParaRPr lang="it-IT" sz="1800" b="1" i="1" cap="small" dirty="0" smtClean="0">
              <a:solidFill>
                <a:schemeClr val="accent1"/>
              </a:solidFill>
            </a:endParaRPr>
          </a:p>
        </p:txBody>
      </p:sp>
    </p:spTree>
    <p:extLst>
      <p:ext uri="{BB962C8B-B14F-4D97-AF65-F5344CB8AC3E}">
        <p14:creationId xmlns:p14="http://schemas.microsoft.com/office/powerpoint/2010/main" val="13360511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egnaposto contenuto 4"/>
          <p:cNvSpPr>
            <a:spLocks noGrp="1"/>
          </p:cNvSpPr>
          <p:nvPr>
            <p:ph idx="1"/>
          </p:nvPr>
        </p:nvSpPr>
        <p:spPr>
          <a:xfrm>
            <a:off x="323528" y="908720"/>
            <a:ext cx="8373616" cy="5415880"/>
          </a:xfrm>
        </p:spPr>
        <p:txBody>
          <a:bodyPr>
            <a:noAutofit/>
          </a:bodyPr>
          <a:lstStyle/>
          <a:p>
            <a:pPr algn="just"/>
            <a:r>
              <a:rPr lang="it-IT" sz="2400" b="1" dirty="0" smtClean="0"/>
              <a:t>NULLITÀ C.D. INSANABILI</a:t>
            </a:r>
            <a:r>
              <a:rPr lang="it-IT" sz="2400" dirty="0" smtClean="0"/>
              <a:t> </a:t>
            </a:r>
            <a:r>
              <a:rPr lang="it-IT" sz="2400" b="1" dirty="0" smtClean="0"/>
              <a:t>E/O</a:t>
            </a:r>
            <a:r>
              <a:rPr lang="it-IT" sz="2400" dirty="0" smtClean="0"/>
              <a:t> </a:t>
            </a:r>
            <a:r>
              <a:rPr lang="it-IT" sz="2400" b="1" dirty="0" smtClean="0"/>
              <a:t>IPOTESI DI INESISTENZA DELL’ATTO CHE IMPEDISCONO AL PROCESSO DI RAGGIUNGERE LO SCOPO</a:t>
            </a:r>
          </a:p>
          <a:p>
            <a:pPr algn="just"/>
            <a:r>
              <a:rPr lang="it-IT" sz="2400" dirty="0" smtClean="0"/>
              <a:t>Categoria elaborata da dottrina e giurisprudenza, di rilevanza fondamentale.</a:t>
            </a:r>
          </a:p>
          <a:p>
            <a:pPr lvl="1" algn="just"/>
            <a:r>
              <a:rPr lang="it-IT" sz="2200" dirty="0"/>
              <a:t>mancata sottoscrizione del pignoramento da parte del difensore;</a:t>
            </a:r>
          </a:p>
          <a:p>
            <a:pPr lvl="1" algn="just"/>
            <a:r>
              <a:rPr lang="it-IT" sz="2200" dirty="0"/>
              <a:t>pignoramento che sia sprovvisto dell’intimazione al terzo;</a:t>
            </a:r>
          </a:p>
          <a:p>
            <a:pPr lvl="1" algn="just"/>
            <a:r>
              <a:rPr lang="it-IT" sz="2200" dirty="0"/>
              <a:t>atto di intervento </a:t>
            </a:r>
            <a:r>
              <a:rPr lang="it-IT" sz="2200" i="1" dirty="0"/>
              <a:t>ex</a:t>
            </a:r>
            <a:r>
              <a:rPr lang="it-IT" sz="2200" dirty="0"/>
              <a:t> art. 499 effettuato da un difensore che non sia munito dello </a:t>
            </a:r>
            <a:r>
              <a:rPr lang="it-IT" sz="2200" i="1" dirty="0" err="1"/>
              <a:t>ius</a:t>
            </a:r>
            <a:r>
              <a:rPr lang="it-IT" sz="2200" i="1" dirty="0"/>
              <a:t> </a:t>
            </a:r>
            <a:r>
              <a:rPr lang="it-IT" sz="2200" i="1" dirty="0" err="1"/>
              <a:t>postulandi</a:t>
            </a:r>
            <a:r>
              <a:rPr lang="it-IT" sz="2200" dirty="0"/>
              <a:t> </a:t>
            </a:r>
            <a:r>
              <a:rPr lang="it-IT" sz="2200" dirty="0" err="1"/>
              <a:t>Cass</a:t>
            </a:r>
            <a:r>
              <a:rPr lang="it-IT" sz="2200" dirty="0"/>
              <a:t>. 10.10.2003 n. 15184;</a:t>
            </a:r>
          </a:p>
          <a:p>
            <a:pPr lvl="1" algn="just"/>
            <a:r>
              <a:rPr lang="it-IT" sz="2200" dirty="0"/>
              <a:t>mancata identificazione dell’immobile staggito </a:t>
            </a:r>
            <a:r>
              <a:rPr lang="it-IT" sz="2200" dirty="0" err="1"/>
              <a:t>Cass</a:t>
            </a:r>
            <a:r>
              <a:rPr lang="it-IT" sz="2200" dirty="0"/>
              <a:t>. 15.9.2017 n. </a:t>
            </a:r>
            <a:r>
              <a:rPr lang="it-IT" sz="2200" dirty="0" smtClean="0"/>
              <a:t>21379</a:t>
            </a:r>
            <a:endParaRPr lang="it-IT" sz="2400" dirty="0"/>
          </a:p>
          <a:p>
            <a:pPr algn="just"/>
            <a:endParaRPr lang="it-IT" sz="2400" dirty="0"/>
          </a:p>
          <a:p>
            <a:pPr algn="just"/>
            <a:endParaRPr lang="it-IT" sz="2400" dirty="0"/>
          </a:p>
        </p:txBody>
      </p:sp>
      <p:sp>
        <p:nvSpPr>
          <p:cNvPr id="24581" name="Segnaposto numero diapositiva 2"/>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B8811311-31CA-4DF9-94FF-B54D33738434}" type="slidenum">
              <a:rPr lang="it-IT" smtClean="0"/>
              <a:pPr fontAlgn="base">
                <a:spcBef>
                  <a:spcPct val="0"/>
                </a:spcBef>
                <a:spcAft>
                  <a:spcPct val="0"/>
                </a:spcAft>
                <a:defRPr/>
              </a:pPr>
              <a:t>36</a:t>
            </a:fld>
            <a:endParaRPr lang="it-IT" smtClean="0"/>
          </a:p>
        </p:txBody>
      </p:sp>
      <p:sp>
        <p:nvSpPr>
          <p:cNvPr id="6" name="Titolo 3"/>
          <p:cNvSpPr txBox="1">
            <a:spLocks/>
          </p:cNvSpPr>
          <p:nvPr/>
        </p:nvSpPr>
        <p:spPr>
          <a:xfrm>
            <a:off x="468313" y="836613"/>
            <a:ext cx="7620000" cy="561975"/>
          </a:xfrm>
          <a:prstGeom prst="rect">
            <a:avLst/>
          </a:prstGeom>
        </p:spPr>
        <p:txBody>
          <a:bodyPr anchor="ct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endParaRPr lang="it-IT" sz="1800" b="1" i="1" cap="small" dirty="0" smtClean="0">
              <a:solidFill>
                <a:schemeClr val="accent1"/>
              </a:solidFill>
            </a:endParaRPr>
          </a:p>
        </p:txBody>
      </p:sp>
    </p:spTree>
    <p:extLst>
      <p:ext uri="{BB962C8B-B14F-4D97-AF65-F5344CB8AC3E}">
        <p14:creationId xmlns:p14="http://schemas.microsoft.com/office/powerpoint/2010/main" val="108528768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egnaposto contenuto 4"/>
          <p:cNvSpPr>
            <a:spLocks noGrp="1"/>
          </p:cNvSpPr>
          <p:nvPr>
            <p:ph idx="1"/>
          </p:nvPr>
        </p:nvSpPr>
        <p:spPr>
          <a:xfrm>
            <a:off x="323528" y="908720"/>
            <a:ext cx="8373616" cy="5415880"/>
          </a:xfrm>
        </p:spPr>
        <p:txBody>
          <a:bodyPr>
            <a:noAutofit/>
          </a:bodyPr>
          <a:lstStyle/>
          <a:p>
            <a:pPr algn="just"/>
            <a:r>
              <a:rPr lang="it-IT" sz="2400" b="1" u="sng" dirty="0"/>
              <a:t>Primo </a:t>
            </a:r>
            <a:r>
              <a:rPr lang="it-IT" sz="2400" b="1" u="sng" dirty="0" smtClean="0"/>
              <a:t>orientamento</a:t>
            </a:r>
            <a:r>
              <a:rPr lang="it-IT" sz="2400" b="1" dirty="0" smtClean="0"/>
              <a:t>: </a:t>
            </a:r>
            <a:r>
              <a:rPr lang="it-IT" sz="2400" dirty="0" smtClean="0"/>
              <a:t>la </a:t>
            </a:r>
            <a:r>
              <a:rPr lang="it-IT" sz="2400" dirty="0"/>
              <a:t>gravità dei vizi </a:t>
            </a:r>
            <a:r>
              <a:rPr lang="it-IT" sz="2400" dirty="0" smtClean="0"/>
              <a:t>avrebbe l’effetto </a:t>
            </a:r>
            <a:r>
              <a:rPr lang="it-IT" sz="2400" dirty="0"/>
              <a:t>della </a:t>
            </a:r>
            <a:r>
              <a:rPr lang="it-IT" sz="2400" b="1" u="sng" dirty="0"/>
              <a:t>propagazione</a:t>
            </a:r>
            <a:r>
              <a:rPr lang="it-IT" sz="2400" b="1" dirty="0"/>
              <a:t> </a:t>
            </a:r>
            <a:r>
              <a:rPr lang="it-IT" sz="2400" b="1" dirty="0" smtClean="0"/>
              <a:t>dell’invalidità/nullità </a:t>
            </a:r>
            <a:r>
              <a:rPr lang="it-IT" sz="2400" b="1" dirty="0"/>
              <a:t>su tutti gli atti successivi come dipendenti</a:t>
            </a:r>
            <a:r>
              <a:rPr lang="it-IT" sz="2400" dirty="0"/>
              <a:t> da quello viziato, </a:t>
            </a:r>
            <a:r>
              <a:rPr lang="it-IT" sz="2400" b="1" dirty="0"/>
              <a:t>consentendo l’opponibilità di ogni singolo atto compreso </a:t>
            </a:r>
            <a:r>
              <a:rPr lang="it-IT" sz="2400" b="1" dirty="0" smtClean="0"/>
              <a:t>l’ultimo </a:t>
            </a:r>
            <a:r>
              <a:rPr lang="it-IT" sz="2400" dirty="0" smtClean="0"/>
              <a:t>(art. 159, co. 1°, </a:t>
            </a:r>
            <a:r>
              <a:rPr lang="it-IT" sz="2400" dirty="0" err="1" smtClean="0"/>
              <a:t>c.p.c.</a:t>
            </a:r>
            <a:r>
              <a:rPr lang="it-IT" sz="2400" dirty="0" smtClean="0"/>
              <a:t>)</a:t>
            </a:r>
          </a:p>
          <a:p>
            <a:pPr algn="just"/>
            <a:endParaRPr lang="it-IT" sz="2400" dirty="0" smtClean="0"/>
          </a:p>
          <a:p>
            <a:pPr algn="just"/>
            <a:r>
              <a:rPr lang="it-IT" sz="2400" b="1" u="sng" dirty="0" smtClean="0"/>
              <a:t>Secondo orientamento</a:t>
            </a:r>
            <a:r>
              <a:rPr lang="it-IT" sz="2400" dirty="0" smtClean="0"/>
              <a:t>: </a:t>
            </a:r>
            <a:r>
              <a:rPr lang="it-IT" sz="2400" dirty="0"/>
              <a:t>non </a:t>
            </a:r>
            <a:r>
              <a:rPr lang="it-IT" sz="2400" dirty="0" smtClean="0"/>
              <a:t>è ammissibile </a:t>
            </a:r>
            <a:r>
              <a:rPr lang="it-IT" sz="2400" dirty="0"/>
              <a:t>nel processo esecutivo il fenomeno della propagazione del vizio dall’atto presupposto a quelli dipendenti e ciò anche nel caso di nullità insanabili. Anche in questi </a:t>
            </a:r>
            <a:r>
              <a:rPr lang="it-IT" sz="2400" dirty="0" smtClean="0"/>
              <a:t>casi </a:t>
            </a:r>
            <a:r>
              <a:rPr lang="it-IT" sz="2400" b="1" dirty="0"/>
              <a:t>opponibile</a:t>
            </a:r>
            <a:r>
              <a:rPr lang="it-IT" sz="2400" dirty="0"/>
              <a:t> sarebbe </a:t>
            </a:r>
            <a:r>
              <a:rPr lang="it-IT" sz="2400" b="1" dirty="0"/>
              <a:t>soltanto</a:t>
            </a:r>
            <a:r>
              <a:rPr lang="it-IT" sz="2400" dirty="0"/>
              <a:t> </a:t>
            </a:r>
            <a:r>
              <a:rPr lang="it-IT" sz="2400" b="1" dirty="0"/>
              <a:t>il singolo atto</a:t>
            </a:r>
            <a:r>
              <a:rPr lang="it-IT" sz="2400" dirty="0"/>
              <a:t> viziato. l’opposizione agli atti </a:t>
            </a:r>
            <a:r>
              <a:rPr lang="it-IT" sz="2400" dirty="0" smtClean="0"/>
              <a:t>si </a:t>
            </a:r>
            <a:r>
              <a:rPr lang="it-IT" sz="2400" dirty="0"/>
              <a:t>risolve in una contestazione </a:t>
            </a:r>
            <a:r>
              <a:rPr lang="it-IT" sz="2400" dirty="0" smtClean="0"/>
              <a:t>su </a:t>
            </a:r>
            <a:r>
              <a:rPr lang="it-IT" sz="2400" b="1" dirty="0"/>
              <a:t>singoli atti che la legge considera indipendenti</a:t>
            </a:r>
            <a:r>
              <a:rPr lang="it-IT" sz="2400" dirty="0"/>
              <a:t>, </a:t>
            </a:r>
            <a:r>
              <a:rPr lang="it-IT" sz="2400" dirty="0" smtClean="0"/>
              <a:t>cui è </a:t>
            </a:r>
            <a:r>
              <a:rPr lang="it-IT" sz="2400" dirty="0"/>
              <a:t>estranea la regola della propagazione delle nullità processuali indicata dall’art. </a:t>
            </a:r>
            <a:r>
              <a:rPr lang="it-IT" sz="2400" dirty="0" smtClean="0"/>
              <a:t>159, co. 1°, </a:t>
            </a:r>
            <a:r>
              <a:rPr lang="it-IT" sz="2400" dirty="0" err="1" smtClean="0"/>
              <a:t>c.p.c.</a:t>
            </a:r>
            <a:endParaRPr lang="it-IT" sz="2400" dirty="0"/>
          </a:p>
          <a:p>
            <a:pPr algn="just"/>
            <a:endParaRPr lang="it-IT" sz="2400" dirty="0"/>
          </a:p>
          <a:p>
            <a:pPr algn="just"/>
            <a:endParaRPr lang="it-IT" sz="2400" dirty="0"/>
          </a:p>
        </p:txBody>
      </p:sp>
      <p:sp>
        <p:nvSpPr>
          <p:cNvPr id="24581" name="Segnaposto numero diapositiva 2"/>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B8811311-31CA-4DF9-94FF-B54D33738434}" type="slidenum">
              <a:rPr lang="it-IT" smtClean="0"/>
              <a:pPr fontAlgn="base">
                <a:spcBef>
                  <a:spcPct val="0"/>
                </a:spcBef>
                <a:spcAft>
                  <a:spcPct val="0"/>
                </a:spcAft>
                <a:defRPr/>
              </a:pPr>
              <a:t>37</a:t>
            </a:fld>
            <a:endParaRPr lang="it-IT" smtClean="0"/>
          </a:p>
        </p:txBody>
      </p:sp>
      <p:sp>
        <p:nvSpPr>
          <p:cNvPr id="6" name="Titolo 3"/>
          <p:cNvSpPr txBox="1">
            <a:spLocks/>
          </p:cNvSpPr>
          <p:nvPr/>
        </p:nvSpPr>
        <p:spPr>
          <a:xfrm>
            <a:off x="468313" y="836613"/>
            <a:ext cx="7620000" cy="561975"/>
          </a:xfrm>
          <a:prstGeom prst="rect">
            <a:avLst/>
          </a:prstGeom>
        </p:spPr>
        <p:txBody>
          <a:bodyPr anchor="ct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endParaRPr lang="it-IT" sz="1800" b="1" i="1" cap="small" dirty="0" smtClean="0">
              <a:solidFill>
                <a:schemeClr val="accent1"/>
              </a:solidFill>
            </a:endParaRPr>
          </a:p>
        </p:txBody>
      </p:sp>
    </p:spTree>
    <p:extLst>
      <p:ext uri="{BB962C8B-B14F-4D97-AF65-F5344CB8AC3E}">
        <p14:creationId xmlns:p14="http://schemas.microsoft.com/office/powerpoint/2010/main" val="107621634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egnaposto contenuto 4"/>
          <p:cNvSpPr>
            <a:spLocks noGrp="1"/>
          </p:cNvSpPr>
          <p:nvPr>
            <p:ph idx="1"/>
          </p:nvPr>
        </p:nvSpPr>
        <p:spPr>
          <a:xfrm>
            <a:off x="323528" y="908720"/>
            <a:ext cx="8373616" cy="5415880"/>
          </a:xfrm>
        </p:spPr>
        <p:txBody>
          <a:bodyPr>
            <a:noAutofit/>
          </a:bodyPr>
          <a:lstStyle/>
          <a:p>
            <a:pPr algn="just"/>
            <a:r>
              <a:rPr lang="it-IT" sz="2400" b="1" u="sng" dirty="0" err="1" smtClean="0"/>
              <a:t>Cass</a:t>
            </a:r>
            <a:r>
              <a:rPr lang="it-IT" sz="2400" b="1" u="sng" dirty="0"/>
              <a:t>. </a:t>
            </a:r>
            <a:r>
              <a:rPr lang="it-IT" sz="2400" b="1" u="sng" dirty="0" err="1"/>
              <a:t>s.u</a:t>
            </a:r>
            <a:r>
              <a:rPr lang="it-IT" sz="2400" b="1" u="sng" dirty="0"/>
              <a:t>. 27.10.1995 n. 11178,</a:t>
            </a:r>
            <a:r>
              <a:rPr lang="it-IT" sz="2400" dirty="0"/>
              <a:t> </a:t>
            </a:r>
            <a:r>
              <a:rPr lang="it-IT" sz="2400" dirty="0" smtClean="0"/>
              <a:t>il </a:t>
            </a:r>
            <a:r>
              <a:rPr lang="it-IT" sz="2400" dirty="0"/>
              <a:t>processo esecutivo non si presenta strutturato come una sequenza continua di atti concatenati in modo funzionale e tra di loro dipendenti, ordinati ad un unico provvedimento finale secondo lo schema proprio del processo di cognizione, bensì come una </a:t>
            </a:r>
            <a:r>
              <a:rPr lang="it-IT" sz="2400" b="1" u="sng" dirty="0"/>
              <a:t>successione di subprocedimenti autonomi </a:t>
            </a:r>
            <a:r>
              <a:rPr lang="it-IT" sz="2400" dirty="0"/>
              <a:t>che danno corpo al processo esecutivo, la cui disciplina è ispirata all’esigenza di garantire stabilità dello </a:t>
            </a:r>
            <a:r>
              <a:rPr lang="it-IT" sz="2400" dirty="0" smtClean="0"/>
              <a:t>stesso.</a:t>
            </a:r>
          </a:p>
          <a:p>
            <a:pPr algn="just"/>
            <a:r>
              <a:rPr lang="it-IT" sz="2400" dirty="0" smtClean="0"/>
              <a:t>Ciò emerge dagli artt</a:t>
            </a:r>
            <a:r>
              <a:rPr lang="it-IT" sz="2400" dirty="0"/>
              <a:t>. 530 e 569, 617 </a:t>
            </a:r>
            <a:r>
              <a:rPr lang="it-IT" sz="2400" dirty="0" smtClean="0"/>
              <a:t>e dell’art</a:t>
            </a:r>
            <a:r>
              <a:rPr lang="it-IT" sz="2400" dirty="0"/>
              <a:t>. 2929 c.c. </a:t>
            </a:r>
            <a:endParaRPr lang="it-IT" sz="2400" dirty="0" smtClean="0"/>
          </a:p>
          <a:p>
            <a:pPr algn="just"/>
            <a:r>
              <a:rPr lang="it-IT" sz="2400" b="1" dirty="0"/>
              <a:t>L</a:t>
            </a:r>
            <a:r>
              <a:rPr lang="it-IT" sz="2400" b="1" dirty="0" smtClean="0"/>
              <a:t>e </a:t>
            </a:r>
            <a:r>
              <a:rPr lang="it-IT" sz="2400" b="1" dirty="0"/>
              <a:t>situazioni invalidanti che si verificano in una fase in tanto sono suscettibili di rilievo nel prosieguo del processo, in quanto </a:t>
            </a:r>
            <a:r>
              <a:rPr lang="it-IT" sz="2400" b="1" u="sng" dirty="0"/>
              <a:t>impediscano al processo il conseguimento del risultato che ne costituisce lo scopo, e cioè l’espropriazione del bene pignorato come mezzo per la soddisfazione dei </a:t>
            </a:r>
            <a:r>
              <a:rPr lang="it-IT" sz="2400" b="1" u="sng" dirty="0" smtClean="0"/>
              <a:t>creditor</a:t>
            </a:r>
            <a:r>
              <a:rPr lang="it-IT" sz="2400" u="sng" dirty="0" smtClean="0"/>
              <a:t>i</a:t>
            </a:r>
            <a:endParaRPr lang="it-IT" sz="2400" u="sng" dirty="0"/>
          </a:p>
          <a:p>
            <a:pPr algn="just"/>
            <a:endParaRPr lang="it-IT" sz="2400" dirty="0"/>
          </a:p>
        </p:txBody>
      </p:sp>
      <p:sp>
        <p:nvSpPr>
          <p:cNvPr id="24581" name="Segnaposto numero diapositiva 2"/>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B8811311-31CA-4DF9-94FF-B54D33738434}" type="slidenum">
              <a:rPr lang="it-IT" smtClean="0"/>
              <a:pPr fontAlgn="base">
                <a:spcBef>
                  <a:spcPct val="0"/>
                </a:spcBef>
                <a:spcAft>
                  <a:spcPct val="0"/>
                </a:spcAft>
                <a:defRPr/>
              </a:pPr>
              <a:t>38</a:t>
            </a:fld>
            <a:endParaRPr lang="it-IT" smtClean="0"/>
          </a:p>
        </p:txBody>
      </p:sp>
      <p:sp>
        <p:nvSpPr>
          <p:cNvPr id="6" name="Titolo 3"/>
          <p:cNvSpPr txBox="1">
            <a:spLocks/>
          </p:cNvSpPr>
          <p:nvPr/>
        </p:nvSpPr>
        <p:spPr>
          <a:xfrm>
            <a:off x="468313" y="836613"/>
            <a:ext cx="7620000" cy="561975"/>
          </a:xfrm>
          <a:prstGeom prst="rect">
            <a:avLst/>
          </a:prstGeom>
        </p:spPr>
        <p:txBody>
          <a:bodyPr anchor="ct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endParaRPr lang="it-IT" sz="1800" b="1" i="1" cap="small" dirty="0" smtClean="0">
              <a:solidFill>
                <a:schemeClr val="accent1"/>
              </a:solidFill>
            </a:endParaRPr>
          </a:p>
        </p:txBody>
      </p:sp>
    </p:spTree>
    <p:extLst>
      <p:ext uri="{BB962C8B-B14F-4D97-AF65-F5344CB8AC3E}">
        <p14:creationId xmlns:p14="http://schemas.microsoft.com/office/powerpoint/2010/main" val="165763208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egnaposto contenuto 4"/>
          <p:cNvSpPr>
            <a:spLocks noGrp="1"/>
          </p:cNvSpPr>
          <p:nvPr>
            <p:ph idx="1"/>
          </p:nvPr>
        </p:nvSpPr>
        <p:spPr>
          <a:xfrm>
            <a:off x="323528" y="908720"/>
            <a:ext cx="8373616" cy="5415880"/>
          </a:xfrm>
        </p:spPr>
        <p:txBody>
          <a:bodyPr>
            <a:noAutofit/>
          </a:bodyPr>
          <a:lstStyle/>
          <a:p>
            <a:pPr algn="just"/>
            <a:r>
              <a:rPr lang="it-IT" sz="2400" dirty="0" smtClean="0"/>
              <a:t>Rispetto </a:t>
            </a:r>
            <a:r>
              <a:rPr lang="it-IT" sz="2400" dirty="0"/>
              <a:t>a questa regola generale, </a:t>
            </a:r>
            <a:r>
              <a:rPr lang="it-IT" sz="2400" b="1" u="sng" dirty="0"/>
              <a:t>eccezionali devono dunque considerarsi i casi di nullità assolute-insanabili o di c.d. inesistenza dell’atto </a:t>
            </a:r>
            <a:r>
              <a:rPr lang="it-IT" sz="2400" b="1" u="sng" dirty="0" smtClean="0"/>
              <a:t>esecutivo</a:t>
            </a:r>
            <a:r>
              <a:rPr lang="it-IT" sz="2400" dirty="0" smtClean="0"/>
              <a:t>.</a:t>
            </a:r>
          </a:p>
          <a:p>
            <a:pPr lvl="1" algn="just"/>
            <a:r>
              <a:rPr lang="it-IT" sz="2200" dirty="0" err="1" smtClean="0"/>
              <a:t>Cass</a:t>
            </a:r>
            <a:r>
              <a:rPr lang="it-IT" sz="2200" dirty="0" smtClean="0"/>
              <a:t> </a:t>
            </a:r>
            <a:r>
              <a:rPr lang="it-IT" sz="2200" dirty="0"/>
              <a:t>15.7.2016 n. 14449 (dr. Tatangelo) </a:t>
            </a:r>
            <a:r>
              <a:rPr lang="it-IT" sz="2200" dirty="0" smtClean="0"/>
              <a:t>l’opposizione </a:t>
            </a:r>
            <a:r>
              <a:rPr lang="it-IT" sz="2200" dirty="0"/>
              <a:t>agli atti esecutivi si risolve in una contestazione relativa a singoli atti che la legge considera indipendenti, alla quale, pertanto, è </a:t>
            </a:r>
            <a:r>
              <a:rPr lang="it-IT" sz="2200" b="1" dirty="0"/>
              <a:t>estranea la regola della propagazione delle nullità processuali </a:t>
            </a:r>
            <a:r>
              <a:rPr lang="it-IT" sz="2200" b="1" i="1" dirty="0"/>
              <a:t>ex</a:t>
            </a:r>
            <a:r>
              <a:rPr lang="it-IT" sz="2200" b="1" dirty="0"/>
              <a:t> art. 159</a:t>
            </a:r>
            <a:r>
              <a:rPr lang="it-IT" sz="2200" dirty="0"/>
              <a:t>, operando tale principio anche per le c.d. nullità insanabili - quali quelle attinenti al difetto dello </a:t>
            </a:r>
            <a:r>
              <a:rPr lang="it-IT" sz="2200" i="1" dirty="0" err="1"/>
              <a:t>ius</a:t>
            </a:r>
            <a:r>
              <a:rPr lang="it-IT" sz="2200" i="1" dirty="0"/>
              <a:t> </a:t>
            </a:r>
            <a:r>
              <a:rPr lang="it-IT" sz="2200" i="1" dirty="0" err="1"/>
              <a:t>postulandi</a:t>
            </a:r>
            <a:r>
              <a:rPr lang="it-IT" sz="2200" dirty="0"/>
              <a:t> ovvero della rappresentanza o della capacità di agire - che debbono essere fatte valere nel termine di decadenza per l’opposizione, atteso che </a:t>
            </a:r>
            <a:r>
              <a:rPr lang="it-IT" sz="2200" b="1" dirty="0"/>
              <a:t>la finalità del processo esecutivo di giungere ad una sollecita chiusura della fase espropriativa non tollera che esso possa trovarsi in una situazione di perenne </a:t>
            </a:r>
            <a:r>
              <a:rPr lang="it-IT" sz="2200" b="1" dirty="0" smtClean="0"/>
              <a:t>incertezza </a:t>
            </a:r>
            <a:r>
              <a:rPr lang="it-IT" sz="2200" dirty="0" smtClean="0"/>
              <a:t>(in tema difetto </a:t>
            </a:r>
            <a:r>
              <a:rPr lang="it-IT" sz="2200" i="1" dirty="0" err="1" smtClean="0"/>
              <a:t>ius</a:t>
            </a:r>
            <a:r>
              <a:rPr lang="it-IT" sz="2200" i="1" dirty="0" smtClean="0"/>
              <a:t> </a:t>
            </a:r>
            <a:r>
              <a:rPr lang="it-IT" sz="2200" i="1" dirty="0" err="1" smtClean="0"/>
              <a:t>postulandi</a:t>
            </a:r>
            <a:r>
              <a:rPr lang="it-IT" sz="2200" dirty="0" smtClean="0"/>
              <a:t>). In tema di difetto </a:t>
            </a:r>
            <a:r>
              <a:rPr lang="it-IT" sz="2200" i="1" dirty="0" err="1" smtClean="0"/>
              <a:t>ius</a:t>
            </a:r>
            <a:r>
              <a:rPr lang="it-IT" sz="2200" i="1" dirty="0" smtClean="0"/>
              <a:t> </a:t>
            </a:r>
            <a:r>
              <a:rPr lang="it-IT" sz="2200" i="1" dirty="0" err="1" smtClean="0"/>
              <a:t>postulandi</a:t>
            </a:r>
            <a:r>
              <a:rPr lang="it-IT" sz="2200" dirty="0" smtClean="0"/>
              <a:t>.</a:t>
            </a:r>
            <a:endParaRPr lang="it-IT" sz="2200" dirty="0"/>
          </a:p>
          <a:p>
            <a:pPr algn="just"/>
            <a:endParaRPr lang="it-IT" sz="2400" dirty="0"/>
          </a:p>
        </p:txBody>
      </p:sp>
      <p:sp>
        <p:nvSpPr>
          <p:cNvPr id="24581" name="Segnaposto numero diapositiva 2"/>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B8811311-31CA-4DF9-94FF-B54D33738434}" type="slidenum">
              <a:rPr lang="it-IT" smtClean="0"/>
              <a:pPr fontAlgn="base">
                <a:spcBef>
                  <a:spcPct val="0"/>
                </a:spcBef>
                <a:spcAft>
                  <a:spcPct val="0"/>
                </a:spcAft>
                <a:defRPr/>
              </a:pPr>
              <a:t>39</a:t>
            </a:fld>
            <a:endParaRPr lang="it-IT" smtClean="0"/>
          </a:p>
        </p:txBody>
      </p:sp>
      <p:sp>
        <p:nvSpPr>
          <p:cNvPr id="6" name="Titolo 3"/>
          <p:cNvSpPr txBox="1">
            <a:spLocks/>
          </p:cNvSpPr>
          <p:nvPr/>
        </p:nvSpPr>
        <p:spPr>
          <a:xfrm>
            <a:off x="468313" y="836613"/>
            <a:ext cx="7620000" cy="561975"/>
          </a:xfrm>
          <a:prstGeom prst="rect">
            <a:avLst/>
          </a:prstGeom>
        </p:spPr>
        <p:txBody>
          <a:bodyPr anchor="ct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endParaRPr lang="it-IT" sz="1800" b="1" i="1" cap="small" dirty="0" smtClean="0">
              <a:solidFill>
                <a:schemeClr val="accent1"/>
              </a:solidFill>
            </a:endParaRPr>
          </a:p>
        </p:txBody>
      </p:sp>
    </p:spTree>
    <p:extLst>
      <p:ext uri="{BB962C8B-B14F-4D97-AF65-F5344CB8AC3E}">
        <p14:creationId xmlns:p14="http://schemas.microsoft.com/office/powerpoint/2010/main" val="9432195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egnaposto contenuto 4"/>
          <p:cNvSpPr>
            <a:spLocks noGrp="1"/>
          </p:cNvSpPr>
          <p:nvPr>
            <p:ph idx="1"/>
          </p:nvPr>
        </p:nvSpPr>
        <p:spPr>
          <a:xfrm>
            <a:off x="323528" y="908720"/>
            <a:ext cx="8373616" cy="5415880"/>
          </a:xfrm>
        </p:spPr>
        <p:txBody>
          <a:bodyPr>
            <a:noAutofit/>
          </a:bodyPr>
          <a:lstStyle/>
          <a:p>
            <a:r>
              <a:rPr lang="it-IT" sz="2400" b="1" u="sng" dirty="0"/>
              <a:t>NATURA E </a:t>
            </a:r>
            <a:r>
              <a:rPr lang="it-IT" sz="2400" b="1" u="sng" dirty="0" smtClean="0"/>
              <a:t>FUNZIONE</a:t>
            </a:r>
          </a:p>
          <a:p>
            <a:pPr algn="just"/>
            <a:r>
              <a:rPr lang="it-IT" sz="2400" dirty="0"/>
              <a:t>Diversamente da come era stata originariamente concepita dai </a:t>
            </a:r>
            <a:r>
              <a:rPr lang="it-IT" sz="2400" i="1" dirty="0" err="1"/>
              <a:t>conditores</a:t>
            </a:r>
            <a:r>
              <a:rPr lang="it-IT" sz="2400" dirty="0"/>
              <a:t> del </a:t>
            </a:r>
            <a:r>
              <a:rPr lang="it-IT" sz="2400" dirty="0" err="1"/>
              <a:t>c.p.c</a:t>
            </a:r>
            <a:r>
              <a:rPr lang="it-IT" sz="2400" dirty="0" err="1" smtClean="0"/>
              <a:t>.</a:t>
            </a:r>
            <a:r>
              <a:rPr lang="it-IT" sz="2400" dirty="0" smtClean="0"/>
              <a:t>, </a:t>
            </a:r>
            <a:r>
              <a:rPr lang="it-IT" sz="2400" dirty="0"/>
              <a:t>grazie all’elaborazione giurisprudenziale nonché in ragione delle riforme legislative che hanno inciso sulla disciplina dell’esecuzione forzata (segnatamente nel biennio 2005-2006</a:t>
            </a:r>
            <a:r>
              <a:rPr lang="it-IT" sz="2400" dirty="0" smtClean="0"/>
              <a:t>) l’opposizione agli  atti esecutivi </a:t>
            </a:r>
            <a:r>
              <a:rPr lang="it-IT" sz="2400" u="sng" dirty="0"/>
              <a:t>ha conquistato nel tempo </a:t>
            </a:r>
            <a:r>
              <a:rPr lang="it-IT" sz="2400" dirty="0"/>
              <a:t>spazi operativi sempre più al limite della doglianza sul </a:t>
            </a:r>
            <a:r>
              <a:rPr lang="it-IT" sz="2400" i="1" dirty="0" err="1"/>
              <a:t>quomodo</a:t>
            </a:r>
            <a:r>
              <a:rPr lang="it-IT" sz="2400" dirty="0"/>
              <a:t> dell’esecuzione per</a:t>
            </a:r>
            <a:r>
              <a:rPr lang="it-IT" sz="2400" b="1" dirty="0"/>
              <a:t> avvicinarsi ai motivi </a:t>
            </a:r>
            <a:r>
              <a:rPr lang="it-IT" sz="2400" b="1" dirty="0" err="1"/>
              <a:t>sull’</a:t>
            </a:r>
            <a:r>
              <a:rPr lang="it-IT" sz="2400" b="1" i="1" dirty="0" err="1"/>
              <a:t>an</a:t>
            </a:r>
            <a:r>
              <a:rPr lang="it-IT" sz="2400" u="sng" dirty="0" smtClean="0"/>
              <a:t>.</a:t>
            </a:r>
          </a:p>
          <a:p>
            <a:pPr algn="just"/>
            <a:r>
              <a:rPr lang="it-IT" sz="2400" u="sng" dirty="0" smtClean="0"/>
              <a:t>Il baricentro dell’istituto si è spostato da </a:t>
            </a:r>
            <a:r>
              <a:rPr lang="it-IT" sz="2400" dirty="0" smtClean="0"/>
              <a:t>rimedio </a:t>
            </a:r>
            <a:r>
              <a:rPr lang="it-IT" sz="2400" dirty="0"/>
              <a:t>elettivo per promuovere il controllo della </a:t>
            </a:r>
            <a:r>
              <a:rPr lang="it-IT" sz="2400" dirty="0" smtClean="0"/>
              <a:t>legittimità del processo, </a:t>
            </a:r>
            <a:r>
              <a:rPr lang="it-IT" sz="2400" dirty="0"/>
              <a:t>garantendone il </a:t>
            </a:r>
            <a:r>
              <a:rPr lang="it-IT" sz="2400" b="1" u="sng" dirty="0"/>
              <a:t>rispetto al paradigma </a:t>
            </a:r>
            <a:r>
              <a:rPr lang="it-IT" sz="2400" b="1" u="sng" dirty="0" smtClean="0"/>
              <a:t>legale</a:t>
            </a:r>
            <a:r>
              <a:rPr lang="it-IT" sz="2400" dirty="0" smtClean="0"/>
              <a:t>, a baluardo della più </a:t>
            </a:r>
            <a:r>
              <a:rPr lang="it-IT" sz="2400" dirty="0"/>
              <a:t>pregnante necessità </a:t>
            </a:r>
            <a:r>
              <a:rPr lang="it-IT" sz="2400" dirty="0" smtClean="0"/>
              <a:t>di realizzazione </a:t>
            </a:r>
            <a:r>
              <a:rPr lang="it-IT" sz="2400" dirty="0"/>
              <a:t>di un </a:t>
            </a:r>
            <a:r>
              <a:rPr lang="it-IT" sz="2400" b="1" u="sng" dirty="0"/>
              <a:t>processo equo e </a:t>
            </a:r>
            <a:r>
              <a:rPr lang="it-IT" sz="2400" b="1" u="sng" dirty="0" smtClean="0"/>
              <a:t>giusto</a:t>
            </a:r>
            <a:r>
              <a:rPr lang="it-IT" sz="2400" dirty="0"/>
              <a:t>.</a:t>
            </a:r>
          </a:p>
          <a:p>
            <a:endParaRPr lang="it-IT" sz="2400" dirty="0" smtClean="0"/>
          </a:p>
        </p:txBody>
      </p:sp>
      <p:sp>
        <p:nvSpPr>
          <p:cNvPr id="24581" name="Segnaposto numero diapositiva 2"/>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B8811311-31CA-4DF9-94FF-B54D33738434}" type="slidenum">
              <a:rPr lang="it-IT" smtClean="0"/>
              <a:pPr fontAlgn="base">
                <a:spcBef>
                  <a:spcPct val="0"/>
                </a:spcBef>
                <a:spcAft>
                  <a:spcPct val="0"/>
                </a:spcAft>
                <a:defRPr/>
              </a:pPr>
              <a:t>4</a:t>
            </a:fld>
            <a:endParaRPr lang="it-IT" smtClean="0"/>
          </a:p>
        </p:txBody>
      </p:sp>
      <p:sp>
        <p:nvSpPr>
          <p:cNvPr id="6" name="Titolo 3"/>
          <p:cNvSpPr txBox="1">
            <a:spLocks/>
          </p:cNvSpPr>
          <p:nvPr/>
        </p:nvSpPr>
        <p:spPr>
          <a:xfrm>
            <a:off x="468313" y="836613"/>
            <a:ext cx="7620000" cy="561975"/>
          </a:xfrm>
          <a:prstGeom prst="rect">
            <a:avLst/>
          </a:prstGeom>
        </p:spPr>
        <p:txBody>
          <a:bodyPr anchor="ct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endParaRPr lang="it-IT" sz="1800" b="1" i="1" cap="small" dirty="0" smtClean="0">
              <a:solidFill>
                <a:schemeClr val="accent1"/>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egnaposto contenuto 4"/>
          <p:cNvSpPr>
            <a:spLocks noGrp="1"/>
          </p:cNvSpPr>
          <p:nvPr>
            <p:ph idx="1"/>
          </p:nvPr>
        </p:nvSpPr>
        <p:spPr>
          <a:xfrm>
            <a:off x="323528" y="908720"/>
            <a:ext cx="8373616" cy="5415880"/>
          </a:xfrm>
        </p:spPr>
        <p:txBody>
          <a:bodyPr>
            <a:noAutofit/>
          </a:bodyPr>
          <a:lstStyle/>
          <a:p>
            <a:pPr algn="just"/>
            <a:r>
              <a:rPr lang="it-IT" sz="2400" dirty="0" err="1"/>
              <a:t>Ord</a:t>
            </a:r>
            <a:r>
              <a:rPr lang="it-IT" sz="2400" dirty="0"/>
              <a:t>. 15.11.2017 (Dr.ssa </a:t>
            </a:r>
            <a:r>
              <a:rPr lang="it-IT" sz="2400" dirty="0" err="1"/>
              <a:t>Barreca</a:t>
            </a:r>
            <a:r>
              <a:rPr lang="it-IT" sz="2400" dirty="0"/>
              <a:t>) il giudizio di opposizione nel quale si dibatte di tale vizio è soggetto alla disciplina dell'opposizione agli atti esecutivi, fatta eccezione per la preclusione derivante dalla decorrenza del termine dell'art. 617 </a:t>
            </a:r>
            <a:r>
              <a:rPr lang="it-IT" sz="2400" dirty="0" err="1"/>
              <a:t>c.p.c</a:t>
            </a:r>
            <a:r>
              <a:rPr lang="it-IT" sz="2400" dirty="0" err="1" smtClean="0"/>
              <a:t>.</a:t>
            </a:r>
            <a:r>
              <a:rPr lang="it-IT" sz="2400" dirty="0" smtClean="0"/>
              <a:t>, da </a:t>
            </a:r>
            <a:r>
              <a:rPr lang="it-IT" sz="2400" dirty="0"/>
              <a:t>intendersi operante nei limiti fissati dalla sentenza a S.U. n. 11178/95, </a:t>
            </a:r>
            <a:r>
              <a:rPr lang="it-IT" sz="2400" dirty="0" smtClean="0"/>
              <a:t>sicché: «</a:t>
            </a:r>
            <a:r>
              <a:rPr lang="it-IT" sz="2400" i="1" dirty="0" smtClean="0"/>
              <a:t>la mancata o incompleta identificazione del bene pignorato, ove ne comporti l’incertezza assoluta, rende del tutto inidoneo allo scopo l’atto di pignoramento: </a:t>
            </a:r>
            <a:r>
              <a:rPr lang="it-IT" sz="2400" b="1" i="1" dirty="0" smtClean="0"/>
              <a:t>la conseguenza è soltanto che la relativa deduzioni non è soggetta al termine di venti giorni </a:t>
            </a:r>
            <a:r>
              <a:rPr lang="it-IT" sz="2400" i="1" dirty="0" smtClean="0"/>
              <a:t>di cui al citato art. 617 </a:t>
            </a:r>
            <a:r>
              <a:rPr lang="it-IT" sz="2400" i="1" dirty="0" err="1" smtClean="0"/>
              <a:t>c.p.c.</a:t>
            </a:r>
            <a:r>
              <a:rPr lang="it-IT" sz="2400" i="1" dirty="0" smtClean="0"/>
              <a:t> decorrente dalla data della notificazione dell’atto potendo il vizio essere rilevato con le modalità e nei limiti di cui appresso [</a:t>
            </a:r>
            <a:r>
              <a:rPr lang="it-IT" sz="2400" i="1" dirty="0" err="1" smtClean="0"/>
              <a:t>n.d.r.</a:t>
            </a:r>
            <a:r>
              <a:rPr lang="it-IT" sz="2400" i="1" dirty="0" smtClean="0"/>
              <a:t> S.U</a:t>
            </a:r>
            <a:r>
              <a:rPr lang="it-IT" sz="2400" i="1" dirty="0"/>
              <a:t>. n. 11178/95</a:t>
            </a:r>
            <a:r>
              <a:rPr lang="it-IT" sz="2400" i="1" dirty="0" smtClean="0"/>
              <a:t>] fino a che non risulti che la vendita sia stata comunque possibile</a:t>
            </a:r>
            <a:r>
              <a:rPr lang="it-IT" sz="2400" dirty="0" smtClean="0"/>
              <a:t>». </a:t>
            </a:r>
            <a:endParaRPr lang="it-IT" sz="2400" dirty="0"/>
          </a:p>
          <a:p>
            <a:pPr algn="just"/>
            <a:endParaRPr lang="it-IT" sz="2400" dirty="0"/>
          </a:p>
        </p:txBody>
      </p:sp>
      <p:sp>
        <p:nvSpPr>
          <p:cNvPr id="24581" name="Segnaposto numero diapositiva 2"/>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B8811311-31CA-4DF9-94FF-B54D33738434}" type="slidenum">
              <a:rPr lang="it-IT" smtClean="0"/>
              <a:pPr fontAlgn="base">
                <a:spcBef>
                  <a:spcPct val="0"/>
                </a:spcBef>
                <a:spcAft>
                  <a:spcPct val="0"/>
                </a:spcAft>
                <a:defRPr/>
              </a:pPr>
              <a:t>40</a:t>
            </a:fld>
            <a:endParaRPr lang="it-IT" smtClean="0"/>
          </a:p>
        </p:txBody>
      </p:sp>
      <p:sp>
        <p:nvSpPr>
          <p:cNvPr id="6" name="Titolo 3"/>
          <p:cNvSpPr txBox="1">
            <a:spLocks/>
          </p:cNvSpPr>
          <p:nvPr/>
        </p:nvSpPr>
        <p:spPr>
          <a:xfrm>
            <a:off x="468313" y="836613"/>
            <a:ext cx="7620000" cy="561975"/>
          </a:xfrm>
          <a:prstGeom prst="rect">
            <a:avLst/>
          </a:prstGeom>
        </p:spPr>
        <p:txBody>
          <a:bodyPr anchor="ct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endParaRPr lang="it-IT" sz="1800" b="1" i="1" cap="small" dirty="0" smtClean="0">
              <a:solidFill>
                <a:schemeClr val="accent1"/>
              </a:solidFill>
            </a:endParaRPr>
          </a:p>
        </p:txBody>
      </p:sp>
    </p:spTree>
    <p:extLst>
      <p:ext uri="{BB962C8B-B14F-4D97-AF65-F5344CB8AC3E}">
        <p14:creationId xmlns:p14="http://schemas.microsoft.com/office/powerpoint/2010/main" val="79677560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egnaposto contenuto 4"/>
          <p:cNvSpPr>
            <a:spLocks noGrp="1"/>
          </p:cNvSpPr>
          <p:nvPr>
            <p:ph idx="1"/>
          </p:nvPr>
        </p:nvSpPr>
        <p:spPr>
          <a:xfrm>
            <a:off x="323528" y="908720"/>
            <a:ext cx="8373616" cy="5415880"/>
          </a:xfrm>
        </p:spPr>
        <p:txBody>
          <a:bodyPr>
            <a:noAutofit/>
          </a:bodyPr>
          <a:lstStyle/>
          <a:p>
            <a:pPr algn="just"/>
            <a:r>
              <a:rPr lang="it-IT" sz="2400" b="1" u="sng" dirty="0"/>
              <a:t>LO SVOLGIMENTO DEL </a:t>
            </a:r>
            <a:r>
              <a:rPr lang="it-IT" sz="2400" b="1" u="sng" dirty="0" smtClean="0"/>
              <a:t>PROCEDIMENTO</a:t>
            </a:r>
          </a:p>
          <a:p>
            <a:pPr algn="just"/>
            <a:endParaRPr lang="it-IT" sz="2400" dirty="0"/>
          </a:p>
          <a:p>
            <a:pPr algn="just"/>
            <a:r>
              <a:rPr lang="it-IT" sz="2400" dirty="0"/>
              <a:t>L’opposizione agli atti esecutivi introdotta ad esecuzione avviata si svolge in due </a:t>
            </a:r>
            <a:r>
              <a:rPr lang="it-IT" sz="2400" dirty="0" smtClean="0"/>
              <a:t>fasi:</a:t>
            </a:r>
          </a:p>
          <a:p>
            <a:pPr lvl="1" algn="just"/>
            <a:r>
              <a:rPr lang="it-IT" sz="2200" dirty="0" smtClean="0"/>
              <a:t>I° </a:t>
            </a:r>
            <a:r>
              <a:rPr lang="it-IT" sz="2000" dirty="0" smtClean="0"/>
              <a:t>Il </a:t>
            </a:r>
            <a:r>
              <a:rPr lang="it-IT" sz="2000" u="sng" dirty="0"/>
              <a:t>ricorso</a:t>
            </a:r>
            <a:r>
              <a:rPr lang="it-IT" sz="2000" dirty="0"/>
              <a:t> depositato ai sensi dell’art. 618 </a:t>
            </a:r>
            <a:r>
              <a:rPr lang="it-IT" sz="2000" dirty="0" err="1"/>
              <a:t>c.p.c.</a:t>
            </a:r>
            <a:r>
              <a:rPr lang="it-IT" sz="2000" dirty="0"/>
              <a:t> introduce la prima fase che sostanzia un </a:t>
            </a:r>
            <a:r>
              <a:rPr lang="it-IT" sz="2000" b="1" dirty="0"/>
              <a:t>procedimento incidentale interno al processo esecutivo</a:t>
            </a:r>
            <a:r>
              <a:rPr lang="it-IT" sz="2000" dirty="0"/>
              <a:t> – rito camerale – destinato a concludersi con </a:t>
            </a:r>
            <a:r>
              <a:rPr lang="it-IT" sz="2000" b="1" dirty="0"/>
              <a:t>un’ordinanza</a:t>
            </a:r>
            <a:r>
              <a:rPr lang="it-IT" sz="2000" dirty="0" smtClean="0"/>
              <a:t>;</a:t>
            </a:r>
          </a:p>
          <a:p>
            <a:pPr lvl="1" algn="just"/>
            <a:endParaRPr lang="it-IT" sz="2000" dirty="0"/>
          </a:p>
          <a:p>
            <a:pPr lvl="1" algn="just"/>
            <a:r>
              <a:rPr lang="it-IT" sz="2200" dirty="0" smtClean="0"/>
              <a:t>II° La </a:t>
            </a:r>
            <a:r>
              <a:rPr lang="it-IT" sz="2200" dirty="0"/>
              <a:t>seconda fase, eventuale, introdotta dai soggetti interessati e volta ad un </a:t>
            </a:r>
            <a:r>
              <a:rPr lang="it-IT" sz="2200" b="1" dirty="0"/>
              <a:t>giudizio di merito definito con sentenza non impugnabile</a:t>
            </a:r>
            <a:r>
              <a:rPr lang="it-IT" sz="2200" dirty="0" smtClean="0"/>
              <a:t>.</a:t>
            </a:r>
          </a:p>
        </p:txBody>
      </p:sp>
      <p:sp>
        <p:nvSpPr>
          <p:cNvPr id="24581" name="Segnaposto numero diapositiva 2"/>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B8811311-31CA-4DF9-94FF-B54D33738434}" type="slidenum">
              <a:rPr lang="it-IT" smtClean="0"/>
              <a:pPr fontAlgn="base">
                <a:spcBef>
                  <a:spcPct val="0"/>
                </a:spcBef>
                <a:spcAft>
                  <a:spcPct val="0"/>
                </a:spcAft>
                <a:defRPr/>
              </a:pPr>
              <a:t>41</a:t>
            </a:fld>
            <a:endParaRPr lang="it-IT" smtClean="0"/>
          </a:p>
        </p:txBody>
      </p:sp>
      <p:sp>
        <p:nvSpPr>
          <p:cNvPr id="6" name="Titolo 3"/>
          <p:cNvSpPr txBox="1">
            <a:spLocks/>
          </p:cNvSpPr>
          <p:nvPr/>
        </p:nvSpPr>
        <p:spPr>
          <a:xfrm>
            <a:off x="468313" y="836613"/>
            <a:ext cx="7620000" cy="561975"/>
          </a:xfrm>
          <a:prstGeom prst="rect">
            <a:avLst/>
          </a:prstGeom>
        </p:spPr>
        <p:txBody>
          <a:bodyPr anchor="ct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endParaRPr lang="it-IT" sz="1800" b="1" i="1" cap="small" dirty="0" smtClean="0">
              <a:solidFill>
                <a:schemeClr val="accent1"/>
              </a:solidFill>
            </a:endParaRPr>
          </a:p>
        </p:txBody>
      </p:sp>
    </p:spTree>
    <p:extLst>
      <p:ext uri="{BB962C8B-B14F-4D97-AF65-F5344CB8AC3E}">
        <p14:creationId xmlns:p14="http://schemas.microsoft.com/office/powerpoint/2010/main" val="37355309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egnaposto contenuto 4"/>
          <p:cNvSpPr>
            <a:spLocks noGrp="1"/>
          </p:cNvSpPr>
          <p:nvPr>
            <p:ph idx="1"/>
          </p:nvPr>
        </p:nvSpPr>
        <p:spPr>
          <a:xfrm>
            <a:off x="323528" y="908720"/>
            <a:ext cx="8373616" cy="5415880"/>
          </a:xfrm>
        </p:spPr>
        <p:txBody>
          <a:bodyPr>
            <a:noAutofit/>
          </a:bodyPr>
          <a:lstStyle/>
          <a:p>
            <a:pPr algn="just"/>
            <a:r>
              <a:rPr lang="it-IT" sz="2400" b="1" u="sng" dirty="0"/>
              <a:t>LA FASE DINNANZI AL GIUDICE DELL’ESECUZIONE</a:t>
            </a:r>
            <a:endParaRPr lang="it-IT" sz="2400" dirty="0"/>
          </a:p>
          <a:p>
            <a:pPr lvl="1" algn="just"/>
            <a:r>
              <a:rPr lang="it-IT" sz="2200" dirty="0"/>
              <a:t>Rito camerale;</a:t>
            </a:r>
          </a:p>
          <a:p>
            <a:pPr lvl="1" algn="just"/>
            <a:r>
              <a:rPr lang="it-IT" sz="2200" dirty="0"/>
              <a:t>Il G.E. decide sull’istanza di sospensione o di assunzione dei </a:t>
            </a:r>
            <a:r>
              <a:rPr lang="it-IT" sz="2200" u="sng" dirty="0"/>
              <a:t>provvedimenti indilazionabili </a:t>
            </a:r>
            <a:r>
              <a:rPr lang="it-IT" sz="2200" dirty="0"/>
              <a:t>(ad es. impedire il compimento dell’atto opposto o di quello successivo);</a:t>
            </a:r>
          </a:p>
          <a:p>
            <a:pPr lvl="1" algn="just"/>
            <a:r>
              <a:rPr lang="it-IT" sz="2200" dirty="0"/>
              <a:t>Benché la norma non lo precisi deve ritenersi che </a:t>
            </a:r>
            <a:r>
              <a:rPr lang="it-IT" sz="2200" dirty="0" smtClean="0"/>
              <a:t>provvedimenti (solo) </a:t>
            </a:r>
            <a:r>
              <a:rPr lang="it-IT" sz="2200" dirty="0"/>
              <a:t>sulla sospensione siano </a:t>
            </a:r>
            <a:r>
              <a:rPr lang="it-IT" sz="2200" b="1" dirty="0"/>
              <a:t>reclamabili </a:t>
            </a:r>
            <a:r>
              <a:rPr lang="it-IT" sz="2200" b="1" i="1" dirty="0"/>
              <a:t>ex</a:t>
            </a:r>
            <a:r>
              <a:rPr lang="it-IT" sz="2200" b="1" dirty="0"/>
              <a:t> art. 669 </a:t>
            </a:r>
            <a:r>
              <a:rPr lang="it-IT" sz="2200" b="1" i="1" dirty="0" err="1"/>
              <a:t>terdecies</a:t>
            </a:r>
            <a:r>
              <a:rPr lang="it-IT" sz="2200" b="1" dirty="0"/>
              <a:t> </a:t>
            </a:r>
            <a:r>
              <a:rPr lang="it-IT" sz="2200" b="1" dirty="0" err="1"/>
              <a:t>c.p.c.</a:t>
            </a:r>
            <a:r>
              <a:rPr lang="it-IT" sz="2200" dirty="0"/>
              <a:t> (</a:t>
            </a:r>
            <a:r>
              <a:rPr lang="it-IT" sz="2200" dirty="0" err="1"/>
              <a:t>arg</a:t>
            </a:r>
            <a:r>
              <a:rPr lang="it-IT" sz="2200" dirty="0"/>
              <a:t>. 624, co. 3°, </a:t>
            </a:r>
            <a:r>
              <a:rPr lang="it-IT" sz="2200" dirty="0" err="1"/>
              <a:t>c.p.c.</a:t>
            </a:r>
            <a:r>
              <a:rPr lang="it-IT" sz="2200" dirty="0"/>
              <a:t>), non invece provvedimenti indilazionabili;</a:t>
            </a:r>
          </a:p>
          <a:p>
            <a:pPr lvl="1" algn="just"/>
            <a:r>
              <a:rPr lang="it-IT" sz="2200" dirty="0"/>
              <a:t>Unitamente all’istanza di sospensione e/o ai provvedimenti indilazionabili il G.E. deve fissare il termine perentorio per l’introduzione della causa</a:t>
            </a:r>
          </a:p>
          <a:p>
            <a:endParaRPr lang="it-IT" sz="2400" dirty="0"/>
          </a:p>
        </p:txBody>
      </p:sp>
      <p:sp>
        <p:nvSpPr>
          <p:cNvPr id="24581" name="Segnaposto numero diapositiva 2"/>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B8811311-31CA-4DF9-94FF-B54D33738434}" type="slidenum">
              <a:rPr lang="it-IT" smtClean="0"/>
              <a:pPr fontAlgn="base">
                <a:spcBef>
                  <a:spcPct val="0"/>
                </a:spcBef>
                <a:spcAft>
                  <a:spcPct val="0"/>
                </a:spcAft>
                <a:defRPr/>
              </a:pPr>
              <a:t>42</a:t>
            </a:fld>
            <a:endParaRPr lang="it-IT" smtClean="0"/>
          </a:p>
        </p:txBody>
      </p:sp>
      <p:sp>
        <p:nvSpPr>
          <p:cNvPr id="6" name="Titolo 3"/>
          <p:cNvSpPr txBox="1">
            <a:spLocks/>
          </p:cNvSpPr>
          <p:nvPr/>
        </p:nvSpPr>
        <p:spPr>
          <a:xfrm>
            <a:off x="468313" y="836613"/>
            <a:ext cx="7620000" cy="561975"/>
          </a:xfrm>
          <a:prstGeom prst="rect">
            <a:avLst/>
          </a:prstGeom>
        </p:spPr>
        <p:txBody>
          <a:bodyPr anchor="ct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endParaRPr lang="it-IT" sz="1800" b="1" i="1" cap="small" dirty="0" smtClean="0">
              <a:solidFill>
                <a:schemeClr val="accent1"/>
              </a:solidFill>
            </a:endParaRPr>
          </a:p>
        </p:txBody>
      </p:sp>
    </p:spTree>
    <p:extLst>
      <p:ext uri="{BB962C8B-B14F-4D97-AF65-F5344CB8AC3E}">
        <p14:creationId xmlns:p14="http://schemas.microsoft.com/office/powerpoint/2010/main" val="16586413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egnaposto contenuto 4"/>
          <p:cNvSpPr>
            <a:spLocks noGrp="1"/>
          </p:cNvSpPr>
          <p:nvPr>
            <p:ph idx="1"/>
          </p:nvPr>
        </p:nvSpPr>
        <p:spPr>
          <a:xfrm>
            <a:off x="323528" y="908720"/>
            <a:ext cx="8373616" cy="5415880"/>
          </a:xfrm>
        </p:spPr>
        <p:txBody>
          <a:bodyPr>
            <a:noAutofit/>
          </a:bodyPr>
          <a:lstStyle/>
          <a:p>
            <a:pPr algn="just"/>
            <a:r>
              <a:rPr lang="it-IT" sz="2400" b="1" u="sng" dirty="0" smtClean="0"/>
              <a:t>LA </a:t>
            </a:r>
            <a:r>
              <a:rPr lang="it-IT" sz="2400" b="1" u="sng" dirty="0"/>
              <a:t>CAUSA DI MERITO</a:t>
            </a:r>
            <a:endParaRPr lang="it-IT" sz="2400" dirty="0"/>
          </a:p>
          <a:p>
            <a:pPr lvl="1" algn="just"/>
            <a:r>
              <a:rPr lang="it-IT" sz="2200" dirty="0"/>
              <a:t>Ai sensi dell’art. 618 </a:t>
            </a:r>
            <a:r>
              <a:rPr lang="it-IT" sz="2200" dirty="0" err="1"/>
              <a:t>c.p.c.</a:t>
            </a:r>
            <a:r>
              <a:rPr lang="it-IT" sz="2200" dirty="0"/>
              <a:t> la decisione nel merito spetta al giudice avanti al quale pende l’esecuzione;</a:t>
            </a:r>
          </a:p>
          <a:p>
            <a:pPr lvl="1" algn="just"/>
            <a:r>
              <a:rPr lang="it-IT" sz="2200" dirty="0"/>
              <a:t>Per alcuni il G.E. – decisa l’istanza di sospensione – dovrebbe fissare con ordinanza la prosecuzione del giudizio dinnanzi a sé per il merito, assegnando termine per l’iscrizione a ruolo: ciò comporterebbe la non necessità di un “secondo” atto introduttivo. La prospettiva non incontra il favore della maggior dottrina: 618 “introduzione della causa” e oggi è interamente disattesa dalla nuova formulazione dell’art. </a:t>
            </a:r>
            <a:r>
              <a:rPr lang="it-IT" sz="2200" b="1" u="sng" dirty="0"/>
              <a:t>186 </a:t>
            </a:r>
            <a:r>
              <a:rPr lang="it-IT" sz="2200" b="1" i="1" u="sng" dirty="0"/>
              <a:t>bis</a:t>
            </a:r>
            <a:r>
              <a:rPr lang="it-IT" sz="2200" b="1" u="sng" dirty="0"/>
              <a:t> </a:t>
            </a:r>
            <a:r>
              <a:rPr lang="it-IT" sz="2200" dirty="0" err="1"/>
              <a:t>c.p.c.</a:t>
            </a:r>
            <a:r>
              <a:rPr lang="it-IT" sz="2200" dirty="0"/>
              <a:t> che sancisce il divieto tra G.E. che ha adottato il provvedimento e G. della causa di merito all’opposizione;</a:t>
            </a:r>
          </a:p>
          <a:p>
            <a:pPr lvl="1" algn="just"/>
            <a:r>
              <a:rPr lang="it-IT" sz="2200" dirty="0"/>
              <a:t>Fuori da tali puntualizzazioni lo schema del giudizio di merito ricalca 615</a:t>
            </a:r>
          </a:p>
          <a:p>
            <a:pPr lvl="1" algn="just"/>
            <a:r>
              <a:rPr lang="it-IT" sz="2200" dirty="0" smtClean="0"/>
              <a:t>Il </a:t>
            </a:r>
            <a:r>
              <a:rPr lang="it-IT" sz="2200" dirty="0"/>
              <a:t>giudizio si introduce con atto di citazione</a:t>
            </a:r>
            <a:r>
              <a:rPr lang="it-IT" sz="2200" dirty="0" smtClean="0"/>
              <a:t>;</a:t>
            </a:r>
            <a:endParaRPr lang="it-IT" sz="2200" dirty="0"/>
          </a:p>
        </p:txBody>
      </p:sp>
      <p:sp>
        <p:nvSpPr>
          <p:cNvPr id="24581" name="Segnaposto numero diapositiva 2"/>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B8811311-31CA-4DF9-94FF-B54D33738434}" type="slidenum">
              <a:rPr lang="it-IT" smtClean="0"/>
              <a:pPr fontAlgn="base">
                <a:spcBef>
                  <a:spcPct val="0"/>
                </a:spcBef>
                <a:spcAft>
                  <a:spcPct val="0"/>
                </a:spcAft>
                <a:defRPr/>
              </a:pPr>
              <a:t>43</a:t>
            </a:fld>
            <a:endParaRPr lang="it-IT" smtClean="0"/>
          </a:p>
        </p:txBody>
      </p:sp>
      <p:sp>
        <p:nvSpPr>
          <p:cNvPr id="6" name="Titolo 3"/>
          <p:cNvSpPr txBox="1">
            <a:spLocks/>
          </p:cNvSpPr>
          <p:nvPr/>
        </p:nvSpPr>
        <p:spPr>
          <a:xfrm>
            <a:off x="468313" y="836613"/>
            <a:ext cx="7620000" cy="561975"/>
          </a:xfrm>
          <a:prstGeom prst="rect">
            <a:avLst/>
          </a:prstGeom>
        </p:spPr>
        <p:txBody>
          <a:bodyPr anchor="ct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endParaRPr lang="it-IT" sz="1800" b="1" i="1" cap="small" dirty="0" smtClean="0">
              <a:solidFill>
                <a:schemeClr val="accent1"/>
              </a:solidFill>
            </a:endParaRPr>
          </a:p>
        </p:txBody>
      </p:sp>
    </p:spTree>
    <p:extLst>
      <p:ext uri="{BB962C8B-B14F-4D97-AF65-F5344CB8AC3E}">
        <p14:creationId xmlns:p14="http://schemas.microsoft.com/office/powerpoint/2010/main" val="209665416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egnaposto contenuto 4"/>
          <p:cNvSpPr>
            <a:spLocks noGrp="1"/>
          </p:cNvSpPr>
          <p:nvPr>
            <p:ph idx="1"/>
          </p:nvPr>
        </p:nvSpPr>
        <p:spPr>
          <a:xfrm>
            <a:off x="323528" y="908720"/>
            <a:ext cx="8373616" cy="5415880"/>
          </a:xfrm>
        </p:spPr>
        <p:txBody>
          <a:bodyPr>
            <a:noAutofit/>
          </a:bodyPr>
          <a:lstStyle/>
          <a:p>
            <a:pPr algn="just"/>
            <a:r>
              <a:rPr lang="it-IT" sz="2400" b="1" dirty="0" smtClean="0"/>
              <a:t>L’ESITO DEL GIUDIZIO DI OPPOSIZIONE</a:t>
            </a:r>
          </a:p>
          <a:p>
            <a:pPr algn="just"/>
            <a:r>
              <a:rPr lang="it-IT" sz="2400" dirty="0" smtClean="0"/>
              <a:t>La </a:t>
            </a:r>
            <a:r>
              <a:rPr lang="it-IT" sz="2400" dirty="0"/>
              <a:t>sentenza di </a:t>
            </a:r>
            <a:r>
              <a:rPr lang="it-IT" sz="2400" b="1" dirty="0"/>
              <a:t>rigetto</a:t>
            </a:r>
            <a:r>
              <a:rPr lang="it-IT" sz="2400" dirty="0"/>
              <a:t> dell’opposizione non ha conseguenze sul processo esecutivo in corso</a:t>
            </a:r>
          </a:p>
          <a:p>
            <a:pPr algn="just"/>
            <a:r>
              <a:rPr lang="it-IT" sz="2400" dirty="0" smtClean="0"/>
              <a:t>La </a:t>
            </a:r>
            <a:r>
              <a:rPr lang="it-IT" sz="2400" dirty="0"/>
              <a:t>sentenza </a:t>
            </a:r>
            <a:r>
              <a:rPr lang="it-IT" sz="2400" dirty="0" smtClean="0"/>
              <a:t>di </a:t>
            </a:r>
            <a:r>
              <a:rPr lang="it-IT" sz="2400" b="1" dirty="0" smtClean="0"/>
              <a:t>accoglimento</a:t>
            </a:r>
            <a:r>
              <a:rPr lang="it-IT" sz="2400" dirty="0" smtClean="0"/>
              <a:t> potrà </a:t>
            </a:r>
            <a:r>
              <a:rPr lang="it-IT" sz="2400" dirty="0"/>
              <a:t>fondarsi sull’irregolarità, invalidità, illegittimità e finanche inopportunità degli atti esecutivi, dovendo </a:t>
            </a:r>
            <a:r>
              <a:rPr lang="it-IT" sz="2400" b="1" u="sng" dirty="0" smtClean="0"/>
              <a:t>limitarsi </a:t>
            </a:r>
            <a:r>
              <a:rPr lang="it-IT" sz="2400" b="1" u="sng" dirty="0"/>
              <a:t>alla declaratoria del vizio opposto</a:t>
            </a:r>
            <a:r>
              <a:rPr lang="it-IT" sz="2400" dirty="0"/>
              <a:t> e non potendo, pertanto, il giudice dell’opposizione sostituire l’atto dichiarato irregolare, invalido ecc. con altro privo del vizio riscontrato.</a:t>
            </a:r>
          </a:p>
          <a:p>
            <a:pPr algn="just"/>
            <a:r>
              <a:rPr lang="it-IT" sz="2400" dirty="0" smtClean="0"/>
              <a:t>Distinguere </a:t>
            </a:r>
            <a:r>
              <a:rPr lang="it-IT" sz="2400" dirty="0"/>
              <a:t>l’ipotesi in cui l’opposizione sia stata rivolta contro atti </a:t>
            </a:r>
            <a:r>
              <a:rPr lang="it-IT" sz="2400" dirty="0" err="1"/>
              <a:t>pre</a:t>
            </a:r>
            <a:r>
              <a:rPr lang="it-IT" sz="2400" dirty="0"/>
              <a:t>-esecutivi o il pignoramento ovvero contro atti a questo successivi. Nel primo caso, alla decisione di </a:t>
            </a:r>
            <a:r>
              <a:rPr lang="it-IT" sz="2400" b="1" dirty="0"/>
              <a:t>accoglimento dell’opposizione</a:t>
            </a:r>
            <a:r>
              <a:rPr lang="it-IT" sz="2400" dirty="0"/>
              <a:t>, conseguirà il </a:t>
            </a:r>
            <a:r>
              <a:rPr lang="it-IT" sz="2400" b="1" dirty="0"/>
              <a:t>definitivo arresto del processo esecutivo. </a:t>
            </a:r>
            <a:endParaRPr lang="it-IT" sz="2400" dirty="0"/>
          </a:p>
        </p:txBody>
      </p:sp>
      <p:sp>
        <p:nvSpPr>
          <p:cNvPr id="24581" name="Segnaposto numero diapositiva 2"/>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B8811311-31CA-4DF9-94FF-B54D33738434}" type="slidenum">
              <a:rPr lang="it-IT" smtClean="0"/>
              <a:pPr fontAlgn="base">
                <a:spcBef>
                  <a:spcPct val="0"/>
                </a:spcBef>
                <a:spcAft>
                  <a:spcPct val="0"/>
                </a:spcAft>
                <a:defRPr/>
              </a:pPr>
              <a:t>44</a:t>
            </a:fld>
            <a:endParaRPr lang="it-IT" smtClean="0"/>
          </a:p>
        </p:txBody>
      </p:sp>
      <p:sp>
        <p:nvSpPr>
          <p:cNvPr id="6" name="Titolo 3"/>
          <p:cNvSpPr txBox="1">
            <a:spLocks/>
          </p:cNvSpPr>
          <p:nvPr/>
        </p:nvSpPr>
        <p:spPr>
          <a:xfrm>
            <a:off x="468313" y="836613"/>
            <a:ext cx="7620000" cy="561975"/>
          </a:xfrm>
          <a:prstGeom prst="rect">
            <a:avLst/>
          </a:prstGeom>
        </p:spPr>
        <p:txBody>
          <a:bodyPr anchor="ct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endParaRPr lang="it-IT" sz="1800" b="1" i="1" cap="small" dirty="0" smtClean="0">
              <a:solidFill>
                <a:schemeClr val="accent1"/>
              </a:solidFill>
            </a:endParaRPr>
          </a:p>
        </p:txBody>
      </p:sp>
    </p:spTree>
    <p:extLst>
      <p:ext uri="{BB962C8B-B14F-4D97-AF65-F5344CB8AC3E}">
        <p14:creationId xmlns:p14="http://schemas.microsoft.com/office/powerpoint/2010/main" val="81696572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egnaposto contenuto 4"/>
          <p:cNvSpPr>
            <a:spLocks noGrp="1"/>
          </p:cNvSpPr>
          <p:nvPr>
            <p:ph idx="1"/>
          </p:nvPr>
        </p:nvSpPr>
        <p:spPr>
          <a:xfrm>
            <a:off x="323528" y="908720"/>
            <a:ext cx="8373616" cy="5415880"/>
          </a:xfrm>
        </p:spPr>
        <p:txBody>
          <a:bodyPr>
            <a:noAutofit/>
          </a:bodyPr>
          <a:lstStyle/>
          <a:p>
            <a:pPr algn="just"/>
            <a:r>
              <a:rPr lang="it-IT" sz="2400" dirty="0" smtClean="0"/>
              <a:t>Nel caso </a:t>
            </a:r>
            <a:r>
              <a:rPr lang="it-IT" sz="2400" dirty="0"/>
              <a:t>di espropriazione, si dovrà distinguere a seconda che l’esecuzione sia giunta o meno alla fase distributiva o di assegnazione: nell’ipotesi positiva, caso per caso, il </a:t>
            </a:r>
            <a:r>
              <a:rPr lang="it-IT" sz="2400" dirty="0" err="1"/>
              <a:t>g.e</a:t>
            </a:r>
            <a:r>
              <a:rPr lang="it-IT" sz="2400" dirty="0"/>
              <a:t>. dovrà valutare, se, ai sensi dell’art. 2929 c.c., l’assegnazione o l’aggiudicazione siano fatte salve.</a:t>
            </a:r>
          </a:p>
          <a:p>
            <a:pPr algn="just"/>
            <a:endParaRPr lang="it-IT" sz="2400" dirty="0"/>
          </a:p>
          <a:p>
            <a:pPr algn="just"/>
            <a:r>
              <a:rPr lang="it-IT" sz="2400" dirty="0"/>
              <a:t>Nel caso invece </a:t>
            </a:r>
            <a:r>
              <a:rPr lang="it-IT" sz="2400" dirty="0" smtClean="0"/>
              <a:t>in cui la </a:t>
            </a:r>
            <a:r>
              <a:rPr lang="it-IT" sz="2400" dirty="0"/>
              <a:t>decisione di accoglimento non comporti la caducazione dell’intero processo esecutivo, a seconda dell’atto invalidato, il processo proseguirà, ovvero il </a:t>
            </a:r>
            <a:r>
              <a:rPr lang="it-IT" sz="2400" dirty="0" err="1"/>
              <a:t>g.e</a:t>
            </a:r>
            <a:r>
              <a:rPr lang="it-IT" sz="2400" dirty="0"/>
              <a:t>. emetterà un provvedimento in sostituzione di quello invalido</a:t>
            </a:r>
          </a:p>
        </p:txBody>
      </p:sp>
      <p:sp>
        <p:nvSpPr>
          <p:cNvPr id="24581" name="Segnaposto numero diapositiva 2"/>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B8811311-31CA-4DF9-94FF-B54D33738434}" type="slidenum">
              <a:rPr lang="it-IT" smtClean="0"/>
              <a:pPr fontAlgn="base">
                <a:spcBef>
                  <a:spcPct val="0"/>
                </a:spcBef>
                <a:spcAft>
                  <a:spcPct val="0"/>
                </a:spcAft>
                <a:defRPr/>
              </a:pPr>
              <a:t>45</a:t>
            </a:fld>
            <a:endParaRPr lang="it-IT" smtClean="0"/>
          </a:p>
        </p:txBody>
      </p:sp>
      <p:sp>
        <p:nvSpPr>
          <p:cNvPr id="6" name="Titolo 3"/>
          <p:cNvSpPr txBox="1">
            <a:spLocks/>
          </p:cNvSpPr>
          <p:nvPr/>
        </p:nvSpPr>
        <p:spPr>
          <a:xfrm>
            <a:off x="468313" y="836613"/>
            <a:ext cx="7620000" cy="561975"/>
          </a:xfrm>
          <a:prstGeom prst="rect">
            <a:avLst/>
          </a:prstGeom>
        </p:spPr>
        <p:txBody>
          <a:bodyPr anchor="ct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endParaRPr lang="it-IT" sz="1800" b="1" i="1" cap="small" dirty="0" smtClean="0">
              <a:solidFill>
                <a:schemeClr val="accent1"/>
              </a:solidFill>
            </a:endParaRPr>
          </a:p>
        </p:txBody>
      </p:sp>
    </p:spTree>
    <p:extLst>
      <p:ext uri="{BB962C8B-B14F-4D97-AF65-F5344CB8AC3E}">
        <p14:creationId xmlns:p14="http://schemas.microsoft.com/office/powerpoint/2010/main" val="71624119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egnaposto contenuto 4"/>
          <p:cNvSpPr>
            <a:spLocks noGrp="1"/>
          </p:cNvSpPr>
          <p:nvPr>
            <p:ph idx="1"/>
          </p:nvPr>
        </p:nvSpPr>
        <p:spPr>
          <a:xfrm>
            <a:off x="467544" y="764704"/>
            <a:ext cx="8229600" cy="5559896"/>
          </a:xfrm>
        </p:spPr>
        <p:txBody>
          <a:bodyPr>
            <a:normAutofit/>
          </a:bodyPr>
          <a:lstStyle/>
          <a:p>
            <a:pPr marL="0" indent="0" algn="ctr">
              <a:buNone/>
            </a:pPr>
            <a:endParaRPr lang="it-IT" sz="3200" b="1" u="sng" dirty="0" smtClean="0"/>
          </a:p>
          <a:p>
            <a:pPr marL="0" indent="0" algn="ctr">
              <a:buNone/>
            </a:pPr>
            <a:endParaRPr lang="it-IT" sz="4800" b="1" dirty="0" smtClean="0"/>
          </a:p>
          <a:p>
            <a:pPr marL="0" indent="0" algn="ctr">
              <a:buNone/>
            </a:pPr>
            <a:endParaRPr lang="it-IT" sz="4800" b="1" dirty="0"/>
          </a:p>
          <a:p>
            <a:pPr marL="0" indent="0" algn="ctr">
              <a:buNone/>
            </a:pPr>
            <a:r>
              <a:rPr lang="it-IT" sz="4800" b="1" dirty="0" smtClean="0"/>
              <a:t>Grazie </a:t>
            </a:r>
            <a:r>
              <a:rPr lang="it-IT" sz="4800" b="1" dirty="0"/>
              <a:t>per l’attenzione!!!</a:t>
            </a:r>
          </a:p>
          <a:p>
            <a:pPr marL="0" indent="0" algn="ctr">
              <a:buNone/>
            </a:pPr>
            <a:endParaRPr lang="it-IT" sz="4800" b="1" dirty="0"/>
          </a:p>
          <a:p>
            <a:pPr marL="0" indent="0" algn="ctr">
              <a:buNone/>
            </a:pPr>
            <a:endParaRPr lang="it-IT" sz="3200" b="1" u="sng" dirty="0" smtClean="0"/>
          </a:p>
          <a:p>
            <a:pPr marL="0" indent="0" algn="ctr">
              <a:buNone/>
            </a:pPr>
            <a:endParaRPr lang="it-IT" sz="3200" dirty="0"/>
          </a:p>
          <a:p>
            <a:pPr marL="0" indent="0">
              <a:buNone/>
            </a:pPr>
            <a:endParaRPr lang="it-IT" sz="1600" dirty="0" smtClean="0"/>
          </a:p>
          <a:p>
            <a:endParaRPr lang="it-IT" sz="1600" dirty="0"/>
          </a:p>
        </p:txBody>
      </p:sp>
      <p:sp>
        <p:nvSpPr>
          <p:cNvPr id="24581" name="Segnaposto numero diapositiva 2"/>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B8811311-31CA-4DF9-94FF-B54D33738434}" type="slidenum">
              <a:rPr lang="it-IT" smtClean="0"/>
              <a:pPr fontAlgn="base">
                <a:spcBef>
                  <a:spcPct val="0"/>
                </a:spcBef>
                <a:spcAft>
                  <a:spcPct val="0"/>
                </a:spcAft>
                <a:defRPr/>
              </a:pPr>
              <a:t>46</a:t>
            </a:fld>
            <a:endParaRPr lang="it-IT" smtClean="0"/>
          </a:p>
        </p:txBody>
      </p:sp>
      <p:sp>
        <p:nvSpPr>
          <p:cNvPr id="6" name="Titolo 3"/>
          <p:cNvSpPr txBox="1">
            <a:spLocks/>
          </p:cNvSpPr>
          <p:nvPr/>
        </p:nvSpPr>
        <p:spPr>
          <a:xfrm>
            <a:off x="468313" y="836613"/>
            <a:ext cx="7620000" cy="561975"/>
          </a:xfrm>
          <a:prstGeom prst="rect">
            <a:avLst/>
          </a:prstGeom>
        </p:spPr>
        <p:txBody>
          <a:bodyPr anchor="ct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endParaRPr lang="it-IT" sz="1800" b="1" i="1" cap="small" dirty="0" smtClean="0">
              <a:solidFill>
                <a:schemeClr val="accent1"/>
              </a:solidFill>
            </a:endParaRPr>
          </a:p>
        </p:txBody>
      </p:sp>
    </p:spTree>
    <p:extLst>
      <p:ext uri="{BB962C8B-B14F-4D97-AF65-F5344CB8AC3E}">
        <p14:creationId xmlns:p14="http://schemas.microsoft.com/office/powerpoint/2010/main" val="9920280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egnaposto contenuto 4"/>
          <p:cNvSpPr>
            <a:spLocks noGrp="1"/>
          </p:cNvSpPr>
          <p:nvPr>
            <p:ph idx="1"/>
          </p:nvPr>
        </p:nvSpPr>
        <p:spPr>
          <a:xfrm>
            <a:off x="323528" y="908720"/>
            <a:ext cx="8373616" cy="5415880"/>
          </a:xfrm>
        </p:spPr>
        <p:txBody>
          <a:bodyPr>
            <a:noAutofit/>
          </a:bodyPr>
          <a:lstStyle/>
          <a:p>
            <a:pPr algn="just"/>
            <a:r>
              <a:rPr lang="it-IT" sz="2400" b="1" i="1" dirty="0" err="1" smtClean="0"/>
              <a:t>Carnelutti</a:t>
            </a:r>
            <a:r>
              <a:rPr lang="it-IT" sz="2400" dirty="0"/>
              <a:t>, </a:t>
            </a:r>
            <a:r>
              <a:rPr lang="it-IT" sz="2400" dirty="0" smtClean="0"/>
              <a:t>prima </a:t>
            </a:r>
            <a:r>
              <a:rPr lang="it-IT" sz="2400" dirty="0"/>
              <a:t>dell’entrata in vigore dell’odierno codice di procedura civile e in carenza di un’autonoma trattazione sulle opposizioni esecutive da parte del codice del 1865, </a:t>
            </a:r>
            <a:r>
              <a:rPr lang="it-IT" sz="2400" b="1" dirty="0"/>
              <a:t>tracciava</a:t>
            </a:r>
            <a:r>
              <a:rPr lang="it-IT" sz="2400" dirty="0"/>
              <a:t> </a:t>
            </a:r>
            <a:r>
              <a:rPr lang="it-IT" sz="2400" b="1" dirty="0"/>
              <a:t>già un primo distinguo tra due rimedi, il giudizio esecutivo e il </a:t>
            </a:r>
            <a:r>
              <a:rPr lang="it-IT" sz="2400" b="1" u="sng" dirty="0"/>
              <a:t>gravame esecutivo</a:t>
            </a:r>
            <a:r>
              <a:rPr lang="it-IT" sz="2400" dirty="0"/>
              <a:t>; proprio in quest’ultima categoria, tramite la quale veniva </a:t>
            </a:r>
            <a:r>
              <a:rPr lang="it-IT" sz="2400" b="1" u="sng" dirty="0"/>
              <a:t>contestata la legalità o l’opportunità di un provvedimento esecutivo</a:t>
            </a:r>
            <a:r>
              <a:rPr lang="it-IT" sz="2400" dirty="0"/>
              <a:t>, l’A. riconduceva, con le dovute particolarità, l’attuale opposizione agli atti esecutivi</a:t>
            </a:r>
            <a:r>
              <a:rPr lang="it-IT" sz="2400" dirty="0" smtClean="0"/>
              <a:t>.</a:t>
            </a:r>
          </a:p>
          <a:p>
            <a:pPr algn="just"/>
            <a:r>
              <a:rPr lang="it-IT" sz="2400" b="1" i="1" dirty="0" err="1" smtClean="0"/>
              <a:t>Satta</a:t>
            </a:r>
            <a:r>
              <a:rPr lang="it-IT" sz="2400" dirty="0"/>
              <a:t>,</a:t>
            </a:r>
            <a:r>
              <a:rPr lang="it-IT" sz="2400" dirty="0" smtClean="0"/>
              <a:t> fuori </a:t>
            </a:r>
            <a:r>
              <a:rPr lang="it-IT" sz="2400" dirty="0"/>
              <a:t>dell’ambito operativo dell’art. 615 ogni qual volta non si contesta il diritto «</a:t>
            </a:r>
            <a:r>
              <a:rPr lang="it-IT" sz="2400" i="1" dirty="0"/>
              <a:t>ad esercitare l’azione esecutiva in base al titolo in qualunque processo, ma ad esercitarla in quel determinato processo ed in quelle </a:t>
            </a:r>
            <a:r>
              <a:rPr lang="it-IT" sz="2400" i="1" dirty="0" smtClean="0"/>
              <a:t>forme</a:t>
            </a:r>
            <a:r>
              <a:rPr lang="it-IT" sz="2400" dirty="0" smtClean="0"/>
              <a:t>»</a:t>
            </a:r>
            <a:endParaRPr lang="it-IT" sz="2400" dirty="0"/>
          </a:p>
          <a:p>
            <a:pPr algn="just"/>
            <a:endParaRPr lang="it-IT" sz="2400" dirty="0"/>
          </a:p>
        </p:txBody>
      </p:sp>
      <p:sp>
        <p:nvSpPr>
          <p:cNvPr id="24581" name="Segnaposto numero diapositiva 2"/>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B8811311-31CA-4DF9-94FF-B54D33738434}" type="slidenum">
              <a:rPr lang="it-IT" smtClean="0"/>
              <a:pPr fontAlgn="base">
                <a:spcBef>
                  <a:spcPct val="0"/>
                </a:spcBef>
                <a:spcAft>
                  <a:spcPct val="0"/>
                </a:spcAft>
                <a:defRPr/>
              </a:pPr>
              <a:t>5</a:t>
            </a:fld>
            <a:endParaRPr lang="it-IT" smtClean="0"/>
          </a:p>
        </p:txBody>
      </p:sp>
      <p:sp>
        <p:nvSpPr>
          <p:cNvPr id="6" name="Titolo 3"/>
          <p:cNvSpPr txBox="1">
            <a:spLocks/>
          </p:cNvSpPr>
          <p:nvPr/>
        </p:nvSpPr>
        <p:spPr>
          <a:xfrm>
            <a:off x="468313" y="836613"/>
            <a:ext cx="7620000" cy="561975"/>
          </a:xfrm>
          <a:prstGeom prst="rect">
            <a:avLst/>
          </a:prstGeom>
        </p:spPr>
        <p:txBody>
          <a:bodyPr anchor="ct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endParaRPr lang="it-IT" sz="1800" b="1" i="1" cap="small" dirty="0" smtClean="0">
              <a:solidFill>
                <a:schemeClr val="accent1"/>
              </a:solidFill>
            </a:endParaRPr>
          </a:p>
        </p:txBody>
      </p:sp>
    </p:spTree>
    <p:extLst>
      <p:ext uri="{BB962C8B-B14F-4D97-AF65-F5344CB8AC3E}">
        <p14:creationId xmlns:p14="http://schemas.microsoft.com/office/powerpoint/2010/main" val="5082448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egnaposto contenuto 4"/>
          <p:cNvSpPr>
            <a:spLocks noGrp="1"/>
          </p:cNvSpPr>
          <p:nvPr>
            <p:ph idx="1"/>
          </p:nvPr>
        </p:nvSpPr>
        <p:spPr>
          <a:xfrm>
            <a:off x="323528" y="908720"/>
            <a:ext cx="8373616" cy="5415880"/>
          </a:xfrm>
        </p:spPr>
        <p:txBody>
          <a:bodyPr>
            <a:noAutofit/>
          </a:bodyPr>
          <a:lstStyle/>
          <a:p>
            <a:pPr algn="just"/>
            <a:r>
              <a:rPr lang="it-IT" sz="2400" dirty="0" smtClean="0"/>
              <a:t>Prime caratteristiche dell’opposizione agli atti esecutivi:</a:t>
            </a:r>
          </a:p>
          <a:p>
            <a:pPr algn="just"/>
            <a:endParaRPr lang="it-IT" sz="2400" dirty="0" smtClean="0"/>
          </a:p>
          <a:p>
            <a:pPr algn="just"/>
            <a:r>
              <a:rPr lang="it-IT" sz="2400" u="sng" dirty="0"/>
              <a:t>a</a:t>
            </a:r>
            <a:r>
              <a:rPr lang="it-IT" sz="2400" u="sng" dirty="0" smtClean="0"/>
              <a:t>utonoma parentesi di cognizione</a:t>
            </a:r>
            <a:r>
              <a:rPr lang="it-IT" sz="2400" dirty="0" smtClean="0"/>
              <a:t> della regolarità del giudizio che pone luogo ad una sentenza che non sostituisce “automaticamente” l’atto viziato.</a:t>
            </a:r>
          </a:p>
          <a:p>
            <a:pPr lvl="0" algn="just"/>
            <a:r>
              <a:rPr lang="it-IT" sz="2400" u="sng" dirty="0"/>
              <a:t>oggetto</a:t>
            </a:r>
            <a:r>
              <a:rPr lang="it-IT" sz="2400" dirty="0"/>
              <a:t> l’irregolarità degli atti del processo esecutivo;</a:t>
            </a:r>
          </a:p>
          <a:p>
            <a:pPr lvl="0" algn="just"/>
            <a:r>
              <a:rPr lang="it-IT" sz="2400" u="sng" dirty="0"/>
              <a:t>competenza</a:t>
            </a:r>
            <a:r>
              <a:rPr lang="it-IT" sz="2400" dirty="0"/>
              <a:t> all’opposizione, spettante sempre al </a:t>
            </a:r>
            <a:r>
              <a:rPr lang="it-IT" sz="2400" dirty="0" err="1"/>
              <a:t>g.e</a:t>
            </a:r>
            <a:r>
              <a:rPr lang="it-IT" sz="2400" dirty="0"/>
              <a:t>., a differenza dell’opposizione all’esecuzione.</a:t>
            </a:r>
          </a:p>
          <a:p>
            <a:pPr algn="just"/>
            <a:endParaRPr lang="it-IT" sz="2400" dirty="0" smtClean="0"/>
          </a:p>
          <a:p>
            <a:pPr algn="just"/>
            <a:r>
              <a:rPr lang="it-IT" sz="2400" dirty="0" smtClean="0"/>
              <a:t>Quindi: giudizio </a:t>
            </a:r>
            <a:r>
              <a:rPr lang="it-IT" sz="2400" b="1" dirty="0"/>
              <a:t>autonomo</a:t>
            </a:r>
            <a:r>
              <a:rPr lang="it-IT" sz="2400" dirty="0"/>
              <a:t> rispetto al processo </a:t>
            </a:r>
            <a:r>
              <a:rPr lang="it-IT" sz="2400" dirty="0" smtClean="0"/>
              <a:t>esecutivo, che mostra </a:t>
            </a:r>
            <a:r>
              <a:rPr lang="it-IT" sz="2400" dirty="0"/>
              <a:t>tuttavia una </a:t>
            </a:r>
            <a:r>
              <a:rPr lang="it-IT" sz="2400" b="1" dirty="0"/>
              <a:t>più stretta relazione con la procedura esecutiva</a:t>
            </a:r>
            <a:r>
              <a:rPr lang="it-IT" sz="2400" dirty="0"/>
              <a:t> pendente rispetto a quella </a:t>
            </a:r>
            <a:r>
              <a:rPr lang="it-IT" sz="2400" dirty="0" smtClean="0"/>
              <a:t>che riguarda l’opposizione </a:t>
            </a:r>
            <a:r>
              <a:rPr lang="it-IT" sz="2400" dirty="0"/>
              <a:t>all’esecuzione: </a:t>
            </a:r>
          </a:p>
        </p:txBody>
      </p:sp>
      <p:sp>
        <p:nvSpPr>
          <p:cNvPr id="24581" name="Segnaposto numero diapositiva 2"/>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B8811311-31CA-4DF9-94FF-B54D33738434}" type="slidenum">
              <a:rPr lang="it-IT" smtClean="0"/>
              <a:pPr fontAlgn="base">
                <a:spcBef>
                  <a:spcPct val="0"/>
                </a:spcBef>
                <a:spcAft>
                  <a:spcPct val="0"/>
                </a:spcAft>
                <a:defRPr/>
              </a:pPr>
              <a:t>6</a:t>
            </a:fld>
            <a:endParaRPr lang="it-IT" smtClean="0"/>
          </a:p>
        </p:txBody>
      </p:sp>
      <p:sp>
        <p:nvSpPr>
          <p:cNvPr id="6" name="Titolo 3"/>
          <p:cNvSpPr txBox="1">
            <a:spLocks/>
          </p:cNvSpPr>
          <p:nvPr/>
        </p:nvSpPr>
        <p:spPr>
          <a:xfrm>
            <a:off x="468313" y="836613"/>
            <a:ext cx="7620000" cy="561975"/>
          </a:xfrm>
          <a:prstGeom prst="rect">
            <a:avLst/>
          </a:prstGeom>
        </p:spPr>
        <p:txBody>
          <a:bodyPr anchor="ct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endParaRPr lang="it-IT" sz="1800" b="1" i="1" cap="small" dirty="0" smtClean="0">
              <a:solidFill>
                <a:schemeClr val="accent1"/>
              </a:solidFill>
            </a:endParaRPr>
          </a:p>
        </p:txBody>
      </p:sp>
    </p:spTree>
    <p:extLst>
      <p:ext uri="{BB962C8B-B14F-4D97-AF65-F5344CB8AC3E}">
        <p14:creationId xmlns:p14="http://schemas.microsoft.com/office/powerpoint/2010/main" val="6407870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egnaposto contenuto 4"/>
          <p:cNvSpPr>
            <a:spLocks noGrp="1"/>
          </p:cNvSpPr>
          <p:nvPr>
            <p:ph idx="1"/>
          </p:nvPr>
        </p:nvSpPr>
        <p:spPr>
          <a:xfrm>
            <a:off x="323528" y="908720"/>
            <a:ext cx="8373616" cy="5415880"/>
          </a:xfrm>
        </p:spPr>
        <p:txBody>
          <a:bodyPr>
            <a:noAutofit/>
          </a:bodyPr>
          <a:lstStyle/>
          <a:p>
            <a:pPr algn="just"/>
            <a:r>
              <a:rPr lang="it-IT" sz="2400" b="1" dirty="0" smtClean="0"/>
              <a:t>Cenni sul profilo oggettivo </a:t>
            </a:r>
            <a:r>
              <a:rPr lang="it-IT" sz="2400" dirty="0" smtClean="0"/>
              <a:t>dell’opposizione </a:t>
            </a:r>
            <a:r>
              <a:rPr lang="it-IT" sz="2400" i="1" dirty="0"/>
              <a:t>ex</a:t>
            </a:r>
            <a:r>
              <a:rPr lang="it-IT" sz="2400" dirty="0"/>
              <a:t> art. </a:t>
            </a:r>
            <a:r>
              <a:rPr lang="it-IT" sz="2400" dirty="0" smtClean="0"/>
              <a:t>617, </a:t>
            </a:r>
            <a:r>
              <a:rPr lang="it-IT" sz="2400" dirty="0"/>
              <a:t>in relazione al </a:t>
            </a:r>
            <a:r>
              <a:rPr lang="it-IT" sz="2400" b="1" dirty="0"/>
              <a:t>concetto</a:t>
            </a:r>
            <a:r>
              <a:rPr lang="it-IT" sz="2400" dirty="0"/>
              <a:t> </a:t>
            </a:r>
            <a:r>
              <a:rPr lang="it-IT" sz="2400" b="1" dirty="0"/>
              <a:t>di</a:t>
            </a:r>
            <a:r>
              <a:rPr lang="it-IT" sz="2400" dirty="0"/>
              <a:t> </a:t>
            </a:r>
            <a:r>
              <a:rPr lang="it-IT" sz="2400" dirty="0" smtClean="0"/>
              <a:t>“</a:t>
            </a:r>
            <a:r>
              <a:rPr lang="it-IT" sz="2400" b="1" u="sng" dirty="0" smtClean="0"/>
              <a:t>irregolarità </a:t>
            </a:r>
            <a:r>
              <a:rPr lang="it-IT" sz="2400" b="1" u="sng" dirty="0"/>
              <a:t>formale</a:t>
            </a:r>
            <a:r>
              <a:rPr lang="it-IT" sz="2400" dirty="0"/>
              <a:t>” del titolo </a:t>
            </a:r>
            <a:r>
              <a:rPr lang="it-IT" sz="2400" dirty="0" smtClean="0"/>
              <a:t>esecutivo e/o </a:t>
            </a:r>
            <a:r>
              <a:rPr lang="it-IT" sz="2400" dirty="0"/>
              <a:t>del precetto</a:t>
            </a:r>
            <a:r>
              <a:rPr lang="it-IT" sz="2400" dirty="0" smtClean="0"/>
              <a:t>.</a:t>
            </a:r>
            <a:endParaRPr lang="it-IT" sz="2400" dirty="0"/>
          </a:p>
          <a:p>
            <a:pPr algn="just"/>
            <a:r>
              <a:rPr lang="it-IT" sz="2400" b="1" dirty="0" smtClean="0"/>
              <a:t>Locuzione </a:t>
            </a:r>
            <a:r>
              <a:rPr lang="it-IT" sz="2400" b="1" i="1" dirty="0" err="1" smtClean="0"/>
              <a:t>atecnica</a:t>
            </a:r>
            <a:r>
              <a:rPr lang="it-IT" sz="2400" b="1" dirty="0" smtClean="0"/>
              <a:t> e generica</a:t>
            </a:r>
            <a:r>
              <a:rPr lang="it-IT" sz="2400" dirty="0" smtClean="0"/>
              <a:t>;</a:t>
            </a:r>
            <a:endParaRPr lang="it-IT" sz="2400" b="1" dirty="0" smtClean="0"/>
          </a:p>
          <a:p>
            <a:pPr algn="just"/>
            <a:r>
              <a:rPr lang="it-IT" sz="2400" b="1" dirty="0" smtClean="0"/>
              <a:t>nozione </a:t>
            </a:r>
            <a:r>
              <a:rPr lang="it-IT" sz="2400" b="1" dirty="0"/>
              <a:t>più ampia </a:t>
            </a:r>
            <a:r>
              <a:rPr lang="it-IT" sz="2400" b="1" dirty="0" smtClean="0"/>
              <a:t>rispetto a </a:t>
            </a:r>
            <a:r>
              <a:rPr lang="it-IT" sz="2400" b="1" dirty="0"/>
              <a:t>nullità</a:t>
            </a:r>
            <a:r>
              <a:rPr lang="it-IT" sz="2400" dirty="0"/>
              <a:t> </a:t>
            </a:r>
            <a:r>
              <a:rPr lang="it-IT" sz="2400" dirty="0" smtClean="0"/>
              <a:t>(480, 2° co., </a:t>
            </a:r>
            <a:r>
              <a:rPr lang="it-IT" sz="2400" dirty="0" err="1" smtClean="0"/>
              <a:t>c.p.c.</a:t>
            </a:r>
            <a:r>
              <a:rPr lang="it-IT" sz="2400" dirty="0" smtClean="0"/>
              <a:t>)</a:t>
            </a:r>
          </a:p>
          <a:p>
            <a:pPr algn="just"/>
            <a:r>
              <a:rPr lang="it-IT" sz="2400" b="1" dirty="0"/>
              <a:t>qualsiasi divergenza dalla fattispecie legale</a:t>
            </a:r>
            <a:r>
              <a:rPr lang="it-IT" sz="2400" dirty="0"/>
              <a:t> </a:t>
            </a:r>
            <a:r>
              <a:rPr lang="it-IT" sz="2400" b="1" dirty="0" smtClean="0"/>
              <a:t>dell’atto</a:t>
            </a:r>
          </a:p>
          <a:p>
            <a:pPr lvl="1" algn="just"/>
            <a:r>
              <a:rPr lang="it-IT" sz="2200" dirty="0" smtClean="0"/>
              <a:t>anche </a:t>
            </a:r>
            <a:r>
              <a:rPr lang="it-IT" sz="2200" dirty="0"/>
              <a:t>se non prevista dalla legge come causa di </a:t>
            </a:r>
            <a:r>
              <a:rPr lang="it-IT" sz="2200" dirty="0" smtClean="0"/>
              <a:t>nullità (non opera </a:t>
            </a:r>
            <a:r>
              <a:rPr lang="it-IT" sz="2200" u="sng" dirty="0" smtClean="0"/>
              <a:t>156, co. 1°</a:t>
            </a:r>
            <a:r>
              <a:rPr lang="it-IT" sz="2200" dirty="0" smtClean="0"/>
              <a:t>, </a:t>
            </a:r>
            <a:r>
              <a:rPr lang="it-IT" sz="2200" dirty="0" err="1" smtClean="0"/>
              <a:t>c.p.c.</a:t>
            </a:r>
            <a:r>
              <a:rPr lang="it-IT" sz="2200" dirty="0" smtClean="0"/>
              <a:t> (“</a:t>
            </a:r>
            <a:r>
              <a:rPr lang="it-IT" sz="2200" i="1" dirty="0" smtClean="0"/>
              <a:t>non può essere pronunciata nullità per inosservanza di forme di alcun atto del processo se la nullità non è comminata dalla legge</a:t>
            </a:r>
            <a:r>
              <a:rPr lang="it-IT" sz="2200" dirty="0" smtClean="0"/>
              <a:t>”; l’elaborazione parrebbe votata a perseguire in via flessibile </a:t>
            </a:r>
            <a:r>
              <a:rPr lang="it-IT" sz="2200" u="sng" dirty="0" smtClean="0"/>
              <a:t>156, co. 2°</a:t>
            </a:r>
            <a:r>
              <a:rPr lang="it-IT" sz="2200" dirty="0" smtClean="0"/>
              <a:t>, </a:t>
            </a:r>
            <a:r>
              <a:rPr lang="it-IT" sz="2200" dirty="0" err="1" smtClean="0"/>
              <a:t>c.p.c.</a:t>
            </a:r>
            <a:r>
              <a:rPr lang="it-IT" sz="2200" dirty="0" smtClean="0"/>
              <a:t> “</a:t>
            </a:r>
            <a:r>
              <a:rPr lang="it-IT" sz="2200" i="1" dirty="0" smtClean="0"/>
              <a:t>può tuttavia essere pronunciata quando l’atto manca dei requisiti formali per il raggiungimento dello scopo</a:t>
            </a:r>
            <a:r>
              <a:rPr lang="it-IT" sz="2200" dirty="0" smtClean="0"/>
              <a:t>”)</a:t>
            </a:r>
          </a:p>
          <a:p>
            <a:pPr algn="just"/>
            <a:r>
              <a:rPr lang="it-IT" sz="2400" dirty="0"/>
              <a:t>non soltanto della regolarità </a:t>
            </a:r>
            <a:r>
              <a:rPr lang="it-IT" sz="2400" dirty="0" smtClean="0"/>
              <a:t>formale, </a:t>
            </a:r>
            <a:r>
              <a:rPr lang="it-IT" sz="2400" b="1" dirty="0"/>
              <a:t>ma anche </a:t>
            </a:r>
            <a:r>
              <a:rPr lang="it-IT" sz="2400" b="1" i="1" u="sng" dirty="0" smtClean="0"/>
              <a:t>inopportunità</a:t>
            </a:r>
            <a:r>
              <a:rPr lang="it-IT" sz="2400" b="1" dirty="0" smtClean="0"/>
              <a:t> e </a:t>
            </a:r>
            <a:r>
              <a:rPr lang="it-IT" sz="2400" b="1" i="1" u="sng" dirty="0" smtClean="0"/>
              <a:t>incongruenza</a:t>
            </a:r>
            <a:r>
              <a:rPr lang="it-IT" sz="2400" b="1" dirty="0" smtClean="0"/>
              <a:t> </a:t>
            </a:r>
            <a:r>
              <a:rPr lang="it-IT" sz="2400" b="1" dirty="0"/>
              <a:t>dei singoli atti </a:t>
            </a:r>
            <a:r>
              <a:rPr lang="it-IT" sz="2400" b="1" dirty="0" smtClean="0"/>
              <a:t>esecutivi</a:t>
            </a:r>
            <a:r>
              <a:rPr lang="it-IT" sz="2400" dirty="0" smtClean="0"/>
              <a:t>.</a:t>
            </a:r>
          </a:p>
          <a:p>
            <a:pPr algn="just"/>
            <a:endParaRPr lang="it-IT" sz="2400" dirty="0" smtClean="0"/>
          </a:p>
        </p:txBody>
      </p:sp>
      <p:sp>
        <p:nvSpPr>
          <p:cNvPr id="24581" name="Segnaposto numero diapositiva 2"/>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B8811311-31CA-4DF9-94FF-B54D33738434}" type="slidenum">
              <a:rPr lang="it-IT" smtClean="0"/>
              <a:pPr fontAlgn="base">
                <a:spcBef>
                  <a:spcPct val="0"/>
                </a:spcBef>
                <a:spcAft>
                  <a:spcPct val="0"/>
                </a:spcAft>
                <a:defRPr/>
              </a:pPr>
              <a:t>7</a:t>
            </a:fld>
            <a:endParaRPr lang="it-IT" smtClean="0"/>
          </a:p>
        </p:txBody>
      </p:sp>
      <p:sp>
        <p:nvSpPr>
          <p:cNvPr id="6" name="Titolo 3"/>
          <p:cNvSpPr txBox="1">
            <a:spLocks/>
          </p:cNvSpPr>
          <p:nvPr/>
        </p:nvSpPr>
        <p:spPr>
          <a:xfrm>
            <a:off x="468313" y="836613"/>
            <a:ext cx="7620000" cy="561975"/>
          </a:xfrm>
          <a:prstGeom prst="rect">
            <a:avLst/>
          </a:prstGeom>
        </p:spPr>
        <p:txBody>
          <a:bodyPr anchor="ct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endParaRPr lang="it-IT" sz="1800" b="1" i="1" cap="small" dirty="0" smtClean="0">
              <a:solidFill>
                <a:schemeClr val="accent1"/>
              </a:solidFill>
            </a:endParaRPr>
          </a:p>
        </p:txBody>
      </p:sp>
    </p:spTree>
    <p:extLst>
      <p:ext uri="{BB962C8B-B14F-4D97-AF65-F5344CB8AC3E}">
        <p14:creationId xmlns:p14="http://schemas.microsoft.com/office/powerpoint/2010/main" val="3717415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egnaposto contenuto 4"/>
          <p:cNvSpPr>
            <a:spLocks noGrp="1"/>
          </p:cNvSpPr>
          <p:nvPr>
            <p:ph idx="1"/>
          </p:nvPr>
        </p:nvSpPr>
        <p:spPr>
          <a:xfrm>
            <a:off x="323528" y="908720"/>
            <a:ext cx="8373616" cy="5415880"/>
          </a:xfrm>
        </p:spPr>
        <p:txBody>
          <a:bodyPr>
            <a:noAutofit/>
          </a:bodyPr>
          <a:lstStyle/>
          <a:p>
            <a:pPr algn="just"/>
            <a:r>
              <a:rPr lang="it-IT" sz="2400" dirty="0" smtClean="0"/>
              <a:t>Cenni sul </a:t>
            </a:r>
            <a:r>
              <a:rPr lang="it-IT" sz="2400" b="1" dirty="0" smtClean="0"/>
              <a:t>profilo soggettivo</a:t>
            </a:r>
            <a:r>
              <a:rPr lang="it-IT" sz="2400" dirty="0" smtClean="0"/>
              <a:t> </a:t>
            </a:r>
          </a:p>
          <a:p>
            <a:pPr algn="just"/>
            <a:r>
              <a:rPr lang="it-IT" sz="2400" b="1" dirty="0" smtClean="0"/>
              <a:t>legittimazione </a:t>
            </a:r>
            <a:r>
              <a:rPr lang="it-IT" sz="2400" b="1" dirty="0"/>
              <a:t>attiva</a:t>
            </a:r>
            <a:r>
              <a:rPr lang="it-IT" sz="2400" dirty="0"/>
              <a:t> non solo del </a:t>
            </a:r>
            <a:r>
              <a:rPr lang="it-IT" sz="2400" b="1" dirty="0"/>
              <a:t>debitore e del terzo assoggettato all’esecuzione</a:t>
            </a:r>
            <a:r>
              <a:rPr lang="it-IT" sz="2400" dirty="0"/>
              <a:t>, </a:t>
            </a:r>
            <a:endParaRPr lang="it-IT" sz="2400" dirty="0" smtClean="0"/>
          </a:p>
          <a:p>
            <a:pPr lvl="1" algn="just"/>
            <a:r>
              <a:rPr lang="it-IT" sz="2200" dirty="0" smtClean="0"/>
              <a:t>ma </a:t>
            </a:r>
            <a:r>
              <a:rPr lang="it-IT" sz="2200" dirty="0"/>
              <a:t>anche del </a:t>
            </a:r>
            <a:r>
              <a:rPr lang="it-IT" sz="2200" b="1" dirty="0"/>
              <a:t>creditore procedente</a:t>
            </a:r>
            <a:r>
              <a:rPr lang="it-IT" sz="2200" dirty="0"/>
              <a:t>, </a:t>
            </a:r>
            <a:endParaRPr lang="it-IT" sz="2200" dirty="0" smtClean="0"/>
          </a:p>
          <a:p>
            <a:pPr lvl="1" algn="just"/>
            <a:r>
              <a:rPr lang="it-IT" sz="2200" dirty="0" smtClean="0"/>
              <a:t>dei </a:t>
            </a:r>
            <a:r>
              <a:rPr lang="it-IT" sz="2200" b="1" dirty="0"/>
              <a:t>creditori intervenuti</a:t>
            </a:r>
            <a:r>
              <a:rPr lang="it-IT" sz="2200" dirty="0"/>
              <a:t> nell’esecuzione e </a:t>
            </a:r>
            <a:endParaRPr lang="it-IT" sz="2200" dirty="0" smtClean="0"/>
          </a:p>
          <a:p>
            <a:pPr lvl="1" algn="just"/>
            <a:r>
              <a:rPr lang="it-IT" sz="2200" b="1" dirty="0" smtClean="0"/>
              <a:t>dei </a:t>
            </a:r>
            <a:r>
              <a:rPr lang="it-IT" sz="2200" b="1" dirty="0"/>
              <a:t>terzi nei cui confronti il processo esecutivo produce </a:t>
            </a:r>
            <a:r>
              <a:rPr lang="it-IT" sz="2200" b="1" dirty="0" smtClean="0"/>
              <a:t>effetti.</a:t>
            </a:r>
          </a:p>
          <a:p>
            <a:pPr lvl="1" algn="just"/>
            <a:endParaRPr lang="it-IT" sz="2200" b="1" dirty="0"/>
          </a:p>
          <a:p>
            <a:pPr algn="just"/>
            <a:r>
              <a:rPr lang="it-IT" sz="2400" dirty="0"/>
              <a:t>Stante questa ormai </a:t>
            </a:r>
            <a:r>
              <a:rPr lang="it-IT" sz="2400" dirty="0" smtClean="0"/>
              <a:t>estesa latitudine</a:t>
            </a:r>
            <a:r>
              <a:rPr lang="it-IT" sz="2400" dirty="0"/>
              <a:t>, deve concludersi che </a:t>
            </a:r>
            <a:r>
              <a:rPr lang="it-IT" sz="2400" dirty="0" smtClean="0"/>
              <a:t>il mezzo </a:t>
            </a:r>
            <a:r>
              <a:rPr lang="it-IT" sz="2400" dirty="0"/>
              <a:t>configuri un </a:t>
            </a:r>
            <a:r>
              <a:rPr lang="it-IT" sz="2400" b="1" u="sng" dirty="0"/>
              <a:t>rimedio di chiusura</a:t>
            </a:r>
            <a:r>
              <a:rPr lang="it-IT" sz="2400" dirty="0"/>
              <a:t> nell’ambito del processo esecutivo e assorba ogni altra possibilità iniziativa processuale, con decisione oggi pacificamente </a:t>
            </a:r>
            <a:r>
              <a:rPr lang="it-IT" sz="2400" b="1" u="sng" dirty="0"/>
              <a:t>ricorribile per Cassazione ex art. 111, 7° co., </a:t>
            </a:r>
            <a:r>
              <a:rPr lang="it-IT" sz="2400" b="1" u="sng" dirty="0" err="1"/>
              <a:t>Cost</a:t>
            </a:r>
            <a:r>
              <a:rPr lang="it-IT" sz="2400" dirty="0"/>
              <a:t>.</a:t>
            </a:r>
          </a:p>
          <a:p>
            <a:pPr algn="just"/>
            <a:endParaRPr lang="it-IT" sz="2400" b="1" dirty="0"/>
          </a:p>
          <a:p>
            <a:pPr algn="just"/>
            <a:endParaRPr lang="it-IT" sz="2400" dirty="0" smtClean="0"/>
          </a:p>
          <a:p>
            <a:pPr algn="just"/>
            <a:endParaRPr lang="it-IT" sz="2400" dirty="0" smtClean="0"/>
          </a:p>
        </p:txBody>
      </p:sp>
      <p:sp>
        <p:nvSpPr>
          <p:cNvPr id="24581" name="Segnaposto numero diapositiva 2"/>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B8811311-31CA-4DF9-94FF-B54D33738434}" type="slidenum">
              <a:rPr lang="it-IT" smtClean="0"/>
              <a:pPr fontAlgn="base">
                <a:spcBef>
                  <a:spcPct val="0"/>
                </a:spcBef>
                <a:spcAft>
                  <a:spcPct val="0"/>
                </a:spcAft>
                <a:defRPr/>
              </a:pPr>
              <a:t>8</a:t>
            </a:fld>
            <a:endParaRPr lang="it-IT" smtClean="0"/>
          </a:p>
        </p:txBody>
      </p:sp>
      <p:sp>
        <p:nvSpPr>
          <p:cNvPr id="6" name="Titolo 3"/>
          <p:cNvSpPr txBox="1">
            <a:spLocks/>
          </p:cNvSpPr>
          <p:nvPr/>
        </p:nvSpPr>
        <p:spPr>
          <a:xfrm>
            <a:off x="468313" y="836613"/>
            <a:ext cx="7620000" cy="561975"/>
          </a:xfrm>
          <a:prstGeom prst="rect">
            <a:avLst/>
          </a:prstGeom>
        </p:spPr>
        <p:txBody>
          <a:bodyPr anchor="ct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endParaRPr lang="it-IT" sz="1800" b="1" i="1" cap="small" dirty="0" smtClean="0">
              <a:solidFill>
                <a:schemeClr val="accent1"/>
              </a:solidFill>
            </a:endParaRPr>
          </a:p>
        </p:txBody>
      </p:sp>
    </p:spTree>
    <p:extLst>
      <p:ext uri="{BB962C8B-B14F-4D97-AF65-F5344CB8AC3E}">
        <p14:creationId xmlns:p14="http://schemas.microsoft.com/office/powerpoint/2010/main" val="12894594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egnaposto contenuto 4"/>
          <p:cNvSpPr>
            <a:spLocks noGrp="1"/>
          </p:cNvSpPr>
          <p:nvPr>
            <p:ph idx="1"/>
          </p:nvPr>
        </p:nvSpPr>
        <p:spPr>
          <a:xfrm>
            <a:off x="323528" y="908720"/>
            <a:ext cx="8373616" cy="5415880"/>
          </a:xfrm>
        </p:spPr>
        <p:txBody>
          <a:bodyPr>
            <a:noAutofit/>
          </a:bodyPr>
          <a:lstStyle/>
          <a:p>
            <a:pPr algn="just"/>
            <a:r>
              <a:rPr lang="it-IT" sz="2400" b="1" dirty="0"/>
              <a:t>GLI ATTI IMPUGNABILI E </a:t>
            </a:r>
            <a:r>
              <a:rPr lang="it-IT" sz="2400" b="1" dirty="0" smtClean="0"/>
              <a:t>I RELATIVI </a:t>
            </a:r>
            <a:r>
              <a:rPr lang="it-IT" sz="2400" b="1" dirty="0"/>
              <a:t>VIZI: </a:t>
            </a:r>
            <a:endParaRPr lang="it-IT" sz="2400" b="1" dirty="0" smtClean="0"/>
          </a:p>
          <a:p>
            <a:pPr algn="just"/>
            <a:endParaRPr lang="it-IT" sz="2400" dirty="0"/>
          </a:p>
          <a:p>
            <a:pPr algn="just"/>
            <a:r>
              <a:rPr lang="it-IT" sz="2400" b="1" u="sng" dirty="0"/>
              <a:t>A) IRREGOLARITÀ FORMALI DEL TITOLO </a:t>
            </a:r>
            <a:r>
              <a:rPr lang="it-IT" sz="2400" b="1" u="sng" dirty="0" smtClean="0"/>
              <a:t>ESECUTIVO</a:t>
            </a:r>
          </a:p>
          <a:p>
            <a:pPr algn="just"/>
            <a:endParaRPr lang="it-IT" sz="2400" dirty="0"/>
          </a:p>
          <a:p>
            <a:pPr algn="just"/>
            <a:r>
              <a:rPr lang="it-IT" sz="2400" b="1" dirty="0"/>
              <a:t>due ampie categorie di </a:t>
            </a:r>
            <a:r>
              <a:rPr lang="it-IT" sz="2400" b="1" dirty="0" smtClean="0"/>
              <a:t>vizi</a:t>
            </a:r>
            <a:r>
              <a:rPr lang="it-IT" sz="2400" dirty="0" smtClean="0"/>
              <a:t>: </a:t>
            </a:r>
            <a:r>
              <a:rPr lang="it-IT" sz="2400" b="1" dirty="0" smtClean="0"/>
              <a:t>opposizione</a:t>
            </a:r>
            <a:r>
              <a:rPr lang="it-IT" sz="2400" dirty="0" smtClean="0"/>
              <a:t> </a:t>
            </a:r>
            <a:r>
              <a:rPr lang="it-IT" sz="2400" b="1" dirty="0" smtClean="0"/>
              <a:t>contro </a:t>
            </a:r>
            <a:r>
              <a:rPr lang="it-IT" sz="2400" b="1" dirty="0"/>
              <a:t>il titolo</a:t>
            </a:r>
            <a:r>
              <a:rPr lang="it-IT" sz="2400" dirty="0"/>
              <a:t> </a:t>
            </a:r>
            <a:r>
              <a:rPr lang="it-IT" sz="2400" dirty="0" smtClean="0"/>
              <a:t>ovvero </a:t>
            </a:r>
            <a:r>
              <a:rPr lang="it-IT" sz="2400" dirty="0"/>
              <a:t>contro la </a:t>
            </a:r>
            <a:r>
              <a:rPr lang="it-IT" sz="2400" dirty="0" smtClean="0"/>
              <a:t>sua </a:t>
            </a:r>
            <a:r>
              <a:rPr lang="it-IT" sz="2400" b="1" dirty="0" smtClean="0"/>
              <a:t>notificazione </a:t>
            </a:r>
          </a:p>
          <a:p>
            <a:pPr algn="just"/>
            <a:r>
              <a:rPr lang="it-IT" sz="2400" b="1" dirty="0" smtClean="0"/>
              <a:t>NON esperibile </a:t>
            </a:r>
            <a:r>
              <a:rPr lang="it-IT" sz="2400" b="1" dirty="0"/>
              <a:t>per denunciare vizi che si traducono in </a:t>
            </a:r>
            <a:r>
              <a:rPr lang="it-IT" sz="2400" b="1" dirty="0" smtClean="0"/>
              <a:t>nullità/inesistenza</a:t>
            </a:r>
            <a:r>
              <a:rPr lang="it-IT" sz="2400" dirty="0" smtClean="0"/>
              <a:t> </a:t>
            </a:r>
            <a:r>
              <a:rPr lang="it-IT" sz="2400" b="1" dirty="0"/>
              <a:t>del titolo </a:t>
            </a:r>
            <a:r>
              <a:rPr lang="it-IT" sz="2400" b="1" dirty="0" smtClean="0"/>
              <a:t>esecutivo</a:t>
            </a:r>
            <a:r>
              <a:rPr lang="it-IT" sz="2400" dirty="0"/>
              <a:t> </a:t>
            </a:r>
            <a:r>
              <a:rPr lang="it-IT" sz="2400" dirty="0" smtClean="0"/>
              <a:t>(qui 615 </a:t>
            </a:r>
            <a:r>
              <a:rPr lang="it-IT" sz="2400" dirty="0" err="1" smtClean="0"/>
              <a:t>c.p.c.</a:t>
            </a:r>
            <a:r>
              <a:rPr lang="it-IT" sz="2400" dirty="0" smtClean="0"/>
              <a:t>)</a:t>
            </a:r>
          </a:p>
          <a:p>
            <a:pPr algn="just"/>
            <a:r>
              <a:rPr lang="it-IT" sz="2400" dirty="0"/>
              <a:t>ipotesi di </a:t>
            </a:r>
            <a:r>
              <a:rPr lang="it-IT" sz="2400" b="1" dirty="0"/>
              <a:t>irregolarità</a:t>
            </a:r>
            <a:r>
              <a:rPr lang="it-IT" sz="2400" dirty="0"/>
              <a:t> del titolo </a:t>
            </a:r>
            <a:r>
              <a:rPr lang="it-IT" sz="2400" dirty="0" smtClean="0"/>
              <a:t>esecutivo: </a:t>
            </a:r>
            <a:r>
              <a:rPr lang="it-IT" sz="2400" b="1" dirty="0"/>
              <a:t>mancata, incompleta o irregolare spedizione</a:t>
            </a:r>
            <a:r>
              <a:rPr lang="it-IT" sz="2400" dirty="0"/>
              <a:t> in </a:t>
            </a:r>
            <a:r>
              <a:rPr lang="it-IT" sz="2400" b="1" dirty="0"/>
              <a:t>forma esecutiva dello stesso</a:t>
            </a:r>
            <a:r>
              <a:rPr lang="it-IT" sz="2400" dirty="0"/>
              <a:t> </a:t>
            </a:r>
            <a:r>
              <a:rPr lang="it-IT" sz="2400" dirty="0" smtClean="0"/>
              <a:t>(</a:t>
            </a:r>
            <a:r>
              <a:rPr lang="it-IT" sz="2400" dirty="0"/>
              <a:t>non dubitandosi </a:t>
            </a:r>
            <a:r>
              <a:rPr lang="it-IT" sz="2400" dirty="0" smtClean="0"/>
              <a:t>dell’esistenza </a:t>
            </a:r>
            <a:r>
              <a:rPr lang="it-IT" sz="2400" dirty="0"/>
              <a:t>del </a:t>
            </a:r>
            <a:r>
              <a:rPr lang="it-IT" sz="2400" dirty="0" smtClean="0"/>
              <a:t>titolo)</a:t>
            </a:r>
            <a:endParaRPr lang="it-IT" sz="2400" b="1" dirty="0"/>
          </a:p>
        </p:txBody>
      </p:sp>
      <p:sp>
        <p:nvSpPr>
          <p:cNvPr id="24581" name="Segnaposto numero diapositiva 2"/>
          <p:cNvSpPr>
            <a:spLocks noGrp="1"/>
          </p:cNvSpPr>
          <p:nvPr>
            <p:ph type="sldNum" sz="quarter" idx="12"/>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B8811311-31CA-4DF9-94FF-B54D33738434}" type="slidenum">
              <a:rPr lang="it-IT" smtClean="0"/>
              <a:pPr fontAlgn="base">
                <a:spcBef>
                  <a:spcPct val="0"/>
                </a:spcBef>
                <a:spcAft>
                  <a:spcPct val="0"/>
                </a:spcAft>
                <a:defRPr/>
              </a:pPr>
              <a:t>9</a:t>
            </a:fld>
            <a:endParaRPr lang="it-IT" smtClean="0"/>
          </a:p>
        </p:txBody>
      </p:sp>
      <p:sp>
        <p:nvSpPr>
          <p:cNvPr id="6" name="Titolo 3"/>
          <p:cNvSpPr txBox="1">
            <a:spLocks/>
          </p:cNvSpPr>
          <p:nvPr/>
        </p:nvSpPr>
        <p:spPr>
          <a:xfrm>
            <a:off x="468313" y="836613"/>
            <a:ext cx="7620000" cy="561975"/>
          </a:xfrm>
          <a:prstGeom prst="rect">
            <a:avLst/>
          </a:prstGeom>
        </p:spPr>
        <p:txBody>
          <a:bodyPr anchor="ct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endParaRPr lang="it-IT" sz="1800" b="1" i="1" cap="small" dirty="0" smtClean="0">
              <a:solidFill>
                <a:schemeClr val="accent1"/>
              </a:solidFill>
            </a:endParaRPr>
          </a:p>
        </p:txBody>
      </p:sp>
    </p:spTree>
    <p:extLst>
      <p:ext uri="{BB962C8B-B14F-4D97-AF65-F5344CB8AC3E}">
        <p14:creationId xmlns:p14="http://schemas.microsoft.com/office/powerpoint/2010/main" val="18702085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1745</TotalTime>
  <Words>4701</Words>
  <Application>Microsoft Office PowerPoint</Application>
  <PresentationFormat>Presentazione su schermo (4:3)</PresentationFormat>
  <Paragraphs>294</Paragraphs>
  <Slides>46</Slides>
  <Notes>30</Notes>
  <HiddenSlides>0</HiddenSlides>
  <MMClips>0</MMClips>
  <ScaleCrop>false</ScaleCrop>
  <HeadingPairs>
    <vt:vector size="4" baseType="variant">
      <vt:variant>
        <vt:lpstr>Tema</vt:lpstr>
      </vt:variant>
      <vt:variant>
        <vt:i4>1</vt:i4>
      </vt:variant>
      <vt:variant>
        <vt:lpstr>Titoli diapositive</vt:lpstr>
      </vt:variant>
      <vt:variant>
        <vt:i4>46</vt:i4>
      </vt:variant>
    </vt:vector>
  </HeadingPairs>
  <TitlesOfParts>
    <vt:vector size="47" baseType="lpstr">
      <vt:lpstr>Equinozio</vt:lpstr>
      <vt:lpstr> ORDINE DEGLI AVVOCATI DI PADOVA  SCUOLA FORENSE MODULO DI DIRITTO PROCESSUALE CIVILE  Lezione 11.6.2018  Art. 617 c.p.c.: l’opposizione agli atti esecutivi </vt:lpstr>
      <vt:lpstr>1. L’ART. 617 C.P.C. L’opposizione agli atti esecutivi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 di Secondo livello Giurista internazionale d’impresa   Complesso di San Leonardo Treviso  Diritto dell’arbitrato interno e internazionale Primo seminario  L’arbitrato societario Venerdì 1° aprile 2016</dc:title>
  <dc:creator>Nicola</dc:creator>
  <cp:lastModifiedBy>Nicola</cp:lastModifiedBy>
  <cp:revision>114</cp:revision>
  <cp:lastPrinted>2018-03-27T09:34:58Z</cp:lastPrinted>
  <dcterms:modified xsi:type="dcterms:W3CDTF">2018-06-08T10:40:01Z</dcterms:modified>
</cp:coreProperties>
</file>