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7"/>
  </p:notesMasterIdLst>
  <p:sldIdLst>
    <p:sldId id="257" r:id="rId2"/>
    <p:sldId id="260" r:id="rId3"/>
    <p:sldId id="298" r:id="rId4"/>
    <p:sldId id="299" r:id="rId5"/>
    <p:sldId id="300" r:id="rId6"/>
    <p:sldId id="308" r:id="rId7"/>
    <p:sldId id="307" r:id="rId8"/>
    <p:sldId id="301" r:id="rId9"/>
    <p:sldId id="304" r:id="rId10"/>
    <p:sldId id="302" r:id="rId11"/>
    <p:sldId id="303" r:id="rId12"/>
    <p:sldId id="261" r:id="rId13"/>
    <p:sldId id="267" r:id="rId14"/>
    <p:sldId id="305" r:id="rId15"/>
    <p:sldId id="306"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670FA5-F8DE-4D34-9BBA-878F757B3170}" type="datetimeFigureOut">
              <a:rPr lang="it-IT" smtClean="0"/>
              <a:t>17/06/2024</a:t>
            </a:fld>
            <a:endParaRPr lang="it-IT" dirty="0"/>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87A40A-DE6A-49BE-A6A0-CC10CB01C955}" type="slidenum">
              <a:rPr lang="it-IT" smtClean="0"/>
              <a:t>‹N›</a:t>
            </a:fld>
            <a:endParaRPr lang="it-IT" dirty="0"/>
          </a:p>
        </p:txBody>
      </p:sp>
    </p:spTree>
    <p:extLst>
      <p:ext uri="{BB962C8B-B14F-4D97-AF65-F5344CB8AC3E}">
        <p14:creationId xmlns:p14="http://schemas.microsoft.com/office/powerpoint/2010/main" val="2469841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6287A40A-DE6A-49BE-A6A0-CC10CB01C955}" type="slidenum">
              <a:rPr lang="it-IT" smtClean="0"/>
              <a:t>1</a:t>
            </a:fld>
            <a:endParaRPr lang="it-IT" dirty="0"/>
          </a:p>
        </p:txBody>
      </p:sp>
    </p:spTree>
    <p:extLst>
      <p:ext uri="{BB962C8B-B14F-4D97-AF65-F5344CB8AC3E}">
        <p14:creationId xmlns:p14="http://schemas.microsoft.com/office/powerpoint/2010/main" val="2282768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6287A40A-DE6A-49BE-A6A0-CC10CB01C955}" type="slidenum">
              <a:rPr lang="it-IT" smtClean="0"/>
              <a:t>2</a:t>
            </a:fld>
            <a:endParaRPr lang="it-IT" dirty="0"/>
          </a:p>
        </p:txBody>
      </p:sp>
    </p:spTree>
    <p:extLst>
      <p:ext uri="{BB962C8B-B14F-4D97-AF65-F5344CB8AC3E}">
        <p14:creationId xmlns:p14="http://schemas.microsoft.com/office/powerpoint/2010/main" val="1080405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287A40A-DE6A-49BE-A6A0-CC10CB01C955}" type="slidenum">
              <a:rPr lang="it-IT" smtClean="0"/>
              <a:t>5</a:t>
            </a:fld>
            <a:endParaRPr lang="it-IT" dirty="0"/>
          </a:p>
        </p:txBody>
      </p:sp>
    </p:spTree>
    <p:extLst>
      <p:ext uri="{BB962C8B-B14F-4D97-AF65-F5344CB8AC3E}">
        <p14:creationId xmlns:p14="http://schemas.microsoft.com/office/powerpoint/2010/main" val="1143914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6287A40A-DE6A-49BE-A6A0-CC10CB01C955}" type="slidenum">
              <a:rPr lang="it-IT" smtClean="0"/>
              <a:t>12</a:t>
            </a:fld>
            <a:endParaRPr lang="it-IT" dirty="0"/>
          </a:p>
        </p:txBody>
      </p:sp>
    </p:spTree>
    <p:extLst>
      <p:ext uri="{BB962C8B-B14F-4D97-AF65-F5344CB8AC3E}">
        <p14:creationId xmlns:p14="http://schemas.microsoft.com/office/powerpoint/2010/main" val="3593102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54B5EAB-6F3C-4C94-817B-B1531BFDF16C}" type="datetime1">
              <a:rPr lang="it-IT" smtClean="0"/>
              <a:t>17/06/2024</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8F3DE41B-DE84-4F37-96C2-F88618FA2882}" type="slidenum">
              <a:rPr lang="it-IT" smtClean="0"/>
              <a:t>‹N›</a:t>
            </a:fld>
            <a:endParaRPr lang="it-IT" dirty="0"/>
          </a:p>
        </p:txBody>
      </p:sp>
    </p:spTree>
    <p:extLst>
      <p:ext uri="{BB962C8B-B14F-4D97-AF65-F5344CB8AC3E}">
        <p14:creationId xmlns:p14="http://schemas.microsoft.com/office/powerpoint/2010/main" val="1748981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C625387-E360-4C5C-9F90-FF99328D0877}" type="datetime1">
              <a:rPr lang="it-IT" smtClean="0"/>
              <a:t>17/06/2024</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8F3DE41B-DE84-4F37-96C2-F88618FA2882}" type="slidenum">
              <a:rPr lang="it-IT" smtClean="0"/>
              <a:t>‹N›</a:t>
            </a:fld>
            <a:endParaRPr lang="it-IT" dirty="0"/>
          </a:p>
        </p:txBody>
      </p:sp>
    </p:spTree>
    <p:extLst>
      <p:ext uri="{BB962C8B-B14F-4D97-AF65-F5344CB8AC3E}">
        <p14:creationId xmlns:p14="http://schemas.microsoft.com/office/powerpoint/2010/main" val="170561589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it-IT"/>
              <a:t>Fare clic per modificare lo stile del titolo dello schema</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0C625387-E360-4C5C-9F90-FF99328D0877}" type="datetime1">
              <a:rPr lang="it-IT" smtClean="0"/>
              <a:t>17/06/2024</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8F3DE41B-DE84-4F37-96C2-F88618FA2882}" type="slidenum">
              <a:rPr lang="it-IT" smtClean="0"/>
              <a:t>‹N›</a:t>
            </a:fld>
            <a:endParaRPr lang="it-IT" dirty="0"/>
          </a:p>
        </p:txBody>
      </p:sp>
    </p:spTree>
    <p:extLst>
      <p:ext uri="{BB962C8B-B14F-4D97-AF65-F5344CB8AC3E}">
        <p14:creationId xmlns:p14="http://schemas.microsoft.com/office/powerpoint/2010/main" val="399568362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it-IT"/>
              <a:t>Fare clic per modificare lo stile del titolo dello schema</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it-IT"/>
              <a:t>Fare clic per modificare gli stili del testo dello schema</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0C625387-E360-4C5C-9F90-FF99328D0877}" type="datetime1">
              <a:rPr lang="it-IT" smtClean="0"/>
              <a:t>17/06/2024</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8F3DE41B-DE84-4F37-96C2-F88618FA2882}" type="slidenum">
              <a:rPr lang="it-IT" smtClean="0"/>
              <a:t>‹N›</a:t>
            </a:fld>
            <a:endParaRPr lang="it-IT"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93249345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0C625387-E360-4C5C-9F90-FF99328D0877}" type="datetime1">
              <a:rPr lang="it-IT" smtClean="0"/>
              <a:t>17/06/2024</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8F3DE41B-DE84-4F37-96C2-F88618FA2882}" type="slidenum">
              <a:rPr lang="it-IT" smtClean="0"/>
              <a:t>‹N›</a:t>
            </a:fld>
            <a:endParaRPr lang="it-IT" dirty="0"/>
          </a:p>
        </p:txBody>
      </p:sp>
    </p:spTree>
    <p:extLst>
      <p:ext uri="{BB962C8B-B14F-4D97-AF65-F5344CB8AC3E}">
        <p14:creationId xmlns:p14="http://schemas.microsoft.com/office/powerpoint/2010/main" val="343376332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C625387-E360-4C5C-9F90-FF99328D0877}" type="datetime1">
              <a:rPr lang="it-IT" smtClean="0"/>
              <a:t>17/06/2024</a:t>
            </a:fld>
            <a:endParaRPr lang="it-IT" dirty="0"/>
          </a:p>
        </p:txBody>
      </p:sp>
      <p:sp>
        <p:nvSpPr>
          <p:cNvPr id="4"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8F3DE41B-DE84-4F37-96C2-F88618FA2882}" type="slidenum">
              <a:rPr lang="it-IT" smtClean="0"/>
              <a:t>‹N›</a:t>
            </a:fld>
            <a:endParaRPr lang="it-IT" dirty="0"/>
          </a:p>
        </p:txBody>
      </p:sp>
    </p:spTree>
    <p:extLst>
      <p:ext uri="{BB962C8B-B14F-4D97-AF65-F5344CB8AC3E}">
        <p14:creationId xmlns:p14="http://schemas.microsoft.com/office/powerpoint/2010/main" val="4148078869"/>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C625387-E360-4C5C-9F90-FF99328D0877}" type="datetime1">
              <a:rPr lang="it-IT" smtClean="0"/>
              <a:t>17/06/2024</a:t>
            </a:fld>
            <a:endParaRPr lang="it-IT" dirty="0"/>
          </a:p>
        </p:txBody>
      </p:sp>
      <p:sp>
        <p:nvSpPr>
          <p:cNvPr id="4"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8F3DE41B-DE84-4F37-96C2-F88618FA2882}" type="slidenum">
              <a:rPr lang="it-IT" smtClean="0"/>
              <a:t>‹N›</a:t>
            </a:fld>
            <a:endParaRPr lang="it-IT" dirty="0"/>
          </a:p>
        </p:txBody>
      </p:sp>
    </p:spTree>
    <p:extLst>
      <p:ext uri="{BB962C8B-B14F-4D97-AF65-F5344CB8AC3E}">
        <p14:creationId xmlns:p14="http://schemas.microsoft.com/office/powerpoint/2010/main" val="1855988086"/>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nchorCtr="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AEC33D0-DCBC-459B-A0FB-A5F9E04DA9FA}" type="datetime1">
              <a:rPr lang="it-IT" smtClean="0"/>
              <a:t>17/06/2024</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8F3DE41B-DE84-4F37-96C2-F88618FA2882}" type="slidenum">
              <a:rPr lang="it-IT" smtClean="0"/>
              <a:t>‹N›</a:t>
            </a:fld>
            <a:endParaRPr lang="it-IT" dirty="0"/>
          </a:p>
        </p:txBody>
      </p:sp>
    </p:spTree>
    <p:extLst>
      <p:ext uri="{BB962C8B-B14F-4D97-AF65-F5344CB8AC3E}">
        <p14:creationId xmlns:p14="http://schemas.microsoft.com/office/powerpoint/2010/main" val="40317446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C625387-E360-4C5C-9F90-FF99328D0877}" type="datetime1">
              <a:rPr lang="it-IT" smtClean="0"/>
              <a:t>17/06/2024</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8F3DE41B-DE84-4F37-96C2-F88618FA2882}" type="slidenum">
              <a:rPr lang="it-IT" smtClean="0"/>
              <a:t>‹N›</a:t>
            </a:fld>
            <a:endParaRPr lang="it-IT" dirty="0"/>
          </a:p>
        </p:txBody>
      </p:sp>
    </p:spTree>
    <p:extLst>
      <p:ext uri="{BB962C8B-B14F-4D97-AF65-F5344CB8AC3E}">
        <p14:creationId xmlns:p14="http://schemas.microsoft.com/office/powerpoint/2010/main" val="375415118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3"/>
          <p:cNvSpPr>
            <a:spLocks noGrp="1"/>
          </p:cNvSpPr>
          <p:nvPr>
            <p:ph type="dt" sz="half" idx="10"/>
          </p:nvPr>
        </p:nvSpPr>
        <p:spPr/>
        <p:txBody>
          <a:bodyPr/>
          <a:lstStyle/>
          <a:p>
            <a:fld id="{03D9E9CF-EE04-4965-871B-759F9D2C509D}" type="datetime1">
              <a:rPr lang="it-IT" smtClean="0"/>
              <a:t>17/06/2024</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8F3DE41B-DE84-4F37-96C2-F88618FA2882}" type="slidenum">
              <a:rPr lang="it-IT" smtClean="0"/>
              <a:t>‹N›</a:t>
            </a:fld>
            <a:endParaRPr lang="it-IT" dirty="0"/>
          </a:p>
        </p:txBody>
      </p:sp>
    </p:spTree>
    <p:extLst>
      <p:ext uri="{BB962C8B-B14F-4D97-AF65-F5344CB8AC3E}">
        <p14:creationId xmlns:p14="http://schemas.microsoft.com/office/powerpoint/2010/main" val="2594784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5DDAAE3-D376-48CE-8851-41EF55E115F8}" type="datetime1">
              <a:rPr lang="it-IT" smtClean="0"/>
              <a:t>17/06/2024</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8F3DE41B-DE84-4F37-96C2-F88618FA2882}" type="slidenum">
              <a:rPr lang="it-IT" smtClean="0"/>
              <a:t>‹N›</a:t>
            </a:fld>
            <a:endParaRPr lang="it-IT" dirty="0"/>
          </a:p>
        </p:txBody>
      </p:sp>
    </p:spTree>
    <p:extLst>
      <p:ext uri="{BB962C8B-B14F-4D97-AF65-F5344CB8AC3E}">
        <p14:creationId xmlns:p14="http://schemas.microsoft.com/office/powerpoint/2010/main" val="367268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E3709C0-89C8-4A34-8B2A-3D89F4F049A5}" type="datetime1">
              <a:rPr lang="it-IT" smtClean="0"/>
              <a:t>17/06/2024</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8F3DE41B-DE84-4F37-96C2-F88618FA2882}" type="slidenum">
              <a:rPr lang="it-IT" smtClean="0"/>
              <a:t>‹N›</a:t>
            </a:fld>
            <a:endParaRPr lang="it-IT" dirty="0"/>
          </a:p>
        </p:txBody>
      </p:sp>
    </p:spTree>
    <p:extLst>
      <p:ext uri="{BB962C8B-B14F-4D97-AF65-F5344CB8AC3E}">
        <p14:creationId xmlns:p14="http://schemas.microsoft.com/office/powerpoint/2010/main" val="2387980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DB826BE-2AF3-40EF-8F1A-3FAC07CB1BF4}" type="datetime1">
              <a:rPr lang="it-IT" smtClean="0"/>
              <a:t>17/06/2024</a:t>
            </a:fld>
            <a:endParaRPr lang="it-IT" dirty="0"/>
          </a:p>
        </p:txBody>
      </p:sp>
      <p:sp>
        <p:nvSpPr>
          <p:cNvPr id="8" name="Footer Placeholder 7"/>
          <p:cNvSpPr>
            <a:spLocks noGrp="1"/>
          </p:cNvSpPr>
          <p:nvPr>
            <p:ph type="ftr" sz="quarter" idx="11"/>
          </p:nvPr>
        </p:nvSpPr>
        <p:spPr/>
        <p:txBody>
          <a:bodyPr/>
          <a:lstStyle/>
          <a:p>
            <a:endParaRPr lang="it-IT" dirty="0"/>
          </a:p>
        </p:txBody>
      </p:sp>
      <p:sp>
        <p:nvSpPr>
          <p:cNvPr id="9" name="Slide Number Placeholder 8"/>
          <p:cNvSpPr>
            <a:spLocks noGrp="1"/>
          </p:cNvSpPr>
          <p:nvPr>
            <p:ph type="sldNum" sz="quarter" idx="12"/>
          </p:nvPr>
        </p:nvSpPr>
        <p:spPr/>
        <p:txBody>
          <a:bodyPr/>
          <a:lstStyle/>
          <a:p>
            <a:fld id="{8F3DE41B-DE84-4F37-96C2-F88618FA2882}" type="slidenum">
              <a:rPr lang="it-IT" smtClean="0"/>
              <a:t>‹N›</a:t>
            </a:fld>
            <a:endParaRPr lang="it-IT" dirty="0"/>
          </a:p>
        </p:txBody>
      </p:sp>
    </p:spTree>
    <p:extLst>
      <p:ext uri="{BB962C8B-B14F-4D97-AF65-F5344CB8AC3E}">
        <p14:creationId xmlns:p14="http://schemas.microsoft.com/office/powerpoint/2010/main" val="1355839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7" name="Date Placeholder 2"/>
          <p:cNvSpPr>
            <a:spLocks noGrp="1"/>
          </p:cNvSpPr>
          <p:nvPr>
            <p:ph type="dt" sz="half" idx="10"/>
          </p:nvPr>
        </p:nvSpPr>
        <p:spPr/>
        <p:txBody>
          <a:bodyPr/>
          <a:lstStyle/>
          <a:p>
            <a:fld id="{63E48F25-D6C5-4B54-9D1A-F2F927B73A09}" type="datetime1">
              <a:rPr lang="it-IT" smtClean="0"/>
              <a:t>17/06/2024</a:t>
            </a:fld>
            <a:endParaRPr lang="it-IT" dirty="0"/>
          </a:p>
        </p:txBody>
      </p:sp>
      <p:sp>
        <p:nvSpPr>
          <p:cNvPr id="5" name="Footer Placeholder 3"/>
          <p:cNvSpPr>
            <a:spLocks noGrp="1"/>
          </p:cNvSpPr>
          <p:nvPr>
            <p:ph type="ftr" sz="quarter" idx="11"/>
          </p:nvPr>
        </p:nvSpPr>
        <p:spPr/>
        <p:txBody>
          <a:bodyPr/>
          <a:lstStyle/>
          <a:p>
            <a:endParaRPr lang="it-IT" dirty="0"/>
          </a:p>
        </p:txBody>
      </p:sp>
      <p:sp>
        <p:nvSpPr>
          <p:cNvPr id="6" name="Slide Number Placeholder 4"/>
          <p:cNvSpPr>
            <a:spLocks noGrp="1"/>
          </p:cNvSpPr>
          <p:nvPr>
            <p:ph type="sldNum" sz="quarter" idx="12"/>
          </p:nvPr>
        </p:nvSpPr>
        <p:spPr/>
        <p:txBody>
          <a:bodyPr/>
          <a:lstStyle/>
          <a:p>
            <a:fld id="{8F3DE41B-DE84-4F37-96C2-F88618FA2882}" type="slidenum">
              <a:rPr lang="it-IT" smtClean="0"/>
              <a:t>‹N›</a:t>
            </a:fld>
            <a:endParaRPr lang="it-IT" dirty="0"/>
          </a:p>
        </p:txBody>
      </p:sp>
    </p:spTree>
    <p:extLst>
      <p:ext uri="{BB962C8B-B14F-4D97-AF65-F5344CB8AC3E}">
        <p14:creationId xmlns:p14="http://schemas.microsoft.com/office/powerpoint/2010/main" val="3914421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301E75E-68DC-4BD9-AEE7-7220A6ED8568}" type="datetime1">
              <a:rPr lang="it-IT" smtClean="0"/>
              <a:t>17/06/2024</a:t>
            </a:fld>
            <a:endParaRPr lang="it-IT" dirty="0"/>
          </a:p>
        </p:txBody>
      </p:sp>
      <p:sp>
        <p:nvSpPr>
          <p:cNvPr id="5" name="Footer Placeholder 2"/>
          <p:cNvSpPr>
            <a:spLocks noGrp="1"/>
          </p:cNvSpPr>
          <p:nvPr>
            <p:ph type="ftr" sz="quarter" idx="11"/>
          </p:nvPr>
        </p:nvSpPr>
        <p:spPr/>
        <p:txBody>
          <a:bodyPr/>
          <a:lstStyle/>
          <a:p>
            <a:endParaRPr lang="it-IT" dirty="0"/>
          </a:p>
        </p:txBody>
      </p:sp>
      <p:sp>
        <p:nvSpPr>
          <p:cNvPr id="6" name="Slide Number Placeholder 3"/>
          <p:cNvSpPr>
            <a:spLocks noGrp="1"/>
          </p:cNvSpPr>
          <p:nvPr>
            <p:ph type="sldNum" sz="quarter" idx="12"/>
          </p:nvPr>
        </p:nvSpPr>
        <p:spPr/>
        <p:txBody>
          <a:bodyPr/>
          <a:lstStyle/>
          <a:p>
            <a:fld id="{8F3DE41B-DE84-4F37-96C2-F88618FA2882}" type="slidenum">
              <a:rPr lang="it-IT" smtClean="0"/>
              <a:t>‹N›</a:t>
            </a:fld>
            <a:endParaRPr lang="it-IT" dirty="0"/>
          </a:p>
        </p:txBody>
      </p:sp>
    </p:spTree>
    <p:extLst>
      <p:ext uri="{BB962C8B-B14F-4D97-AF65-F5344CB8AC3E}">
        <p14:creationId xmlns:p14="http://schemas.microsoft.com/office/powerpoint/2010/main" val="172155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7" name="Date Placeholder 4"/>
          <p:cNvSpPr>
            <a:spLocks noGrp="1"/>
          </p:cNvSpPr>
          <p:nvPr>
            <p:ph type="dt" sz="half" idx="10"/>
          </p:nvPr>
        </p:nvSpPr>
        <p:spPr/>
        <p:txBody>
          <a:bodyPr/>
          <a:lstStyle/>
          <a:p>
            <a:fld id="{6CBF2EA2-2E36-4F9D-ACB5-0B08869BFAE4}" type="datetime1">
              <a:rPr lang="it-IT" smtClean="0"/>
              <a:t>17/06/2024</a:t>
            </a:fld>
            <a:endParaRPr lang="it-IT" dirty="0"/>
          </a:p>
        </p:txBody>
      </p:sp>
      <p:sp>
        <p:nvSpPr>
          <p:cNvPr id="5" name="Footer Placeholder 5"/>
          <p:cNvSpPr>
            <a:spLocks noGrp="1"/>
          </p:cNvSpPr>
          <p:nvPr>
            <p:ph type="ftr" sz="quarter" idx="11"/>
          </p:nvPr>
        </p:nvSpPr>
        <p:spPr/>
        <p:txBody>
          <a:bodyPr/>
          <a:lstStyle/>
          <a:p>
            <a:endParaRPr lang="it-IT" dirty="0"/>
          </a:p>
        </p:txBody>
      </p:sp>
      <p:sp>
        <p:nvSpPr>
          <p:cNvPr id="6" name="Slide Number Placeholder 6"/>
          <p:cNvSpPr>
            <a:spLocks noGrp="1"/>
          </p:cNvSpPr>
          <p:nvPr>
            <p:ph type="sldNum" sz="quarter" idx="12"/>
          </p:nvPr>
        </p:nvSpPr>
        <p:spPr/>
        <p:txBody>
          <a:bodyPr/>
          <a:lstStyle/>
          <a:p>
            <a:fld id="{8F3DE41B-DE84-4F37-96C2-F88618FA2882}" type="slidenum">
              <a:rPr lang="it-IT" smtClean="0"/>
              <a:t>‹N›</a:t>
            </a:fld>
            <a:endParaRPr lang="it-IT" dirty="0"/>
          </a:p>
        </p:txBody>
      </p:sp>
    </p:spTree>
    <p:extLst>
      <p:ext uri="{BB962C8B-B14F-4D97-AF65-F5344CB8AC3E}">
        <p14:creationId xmlns:p14="http://schemas.microsoft.com/office/powerpoint/2010/main" val="4158239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F08BEDD-53C6-4E59-B27A-D51BC31A0D83}" type="datetime1">
              <a:rPr lang="it-IT" smtClean="0"/>
              <a:t>17/06/2024</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8F3DE41B-DE84-4F37-96C2-F88618FA2882}" type="slidenum">
              <a:rPr lang="it-IT" smtClean="0"/>
              <a:t>‹N›</a:t>
            </a:fld>
            <a:endParaRPr lang="it-IT" dirty="0"/>
          </a:p>
        </p:txBody>
      </p:sp>
    </p:spTree>
    <p:extLst>
      <p:ext uri="{BB962C8B-B14F-4D97-AF65-F5344CB8AC3E}">
        <p14:creationId xmlns:p14="http://schemas.microsoft.com/office/powerpoint/2010/main" val="2660875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C625387-E360-4C5C-9F90-FF99328D0877}" type="datetime1">
              <a:rPr lang="it-IT" smtClean="0"/>
              <a:t>17/06/2024</a:t>
            </a:fld>
            <a:endParaRPr lang="it-IT"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it-IT" dirty="0"/>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8F3DE41B-DE84-4F37-96C2-F88618FA2882}" type="slidenum">
              <a:rPr lang="it-IT" smtClean="0"/>
              <a:t>‹N›</a:t>
            </a:fld>
            <a:endParaRPr lang="it-IT" dirty="0"/>
          </a:p>
        </p:txBody>
      </p:sp>
    </p:spTree>
    <p:extLst>
      <p:ext uri="{BB962C8B-B14F-4D97-AF65-F5344CB8AC3E}">
        <p14:creationId xmlns:p14="http://schemas.microsoft.com/office/powerpoint/2010/main" val="1121877217"/>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rocardi.it/dizionario/1817.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76672"/>
            <a:ext cx="8229600" cy="1944216"/>
          </a:xfrm>
        </p:spPr>
        <p:txBody>
          <a:bodyPr>
            <a:normAutofit/>
          </a:bodyPr>
          <a:lstStyle/>
          <a:p>
            <a:br>
              <a:rPr lang="it-IT" sz="3300" dirty="0"/>
            </a:br>
            <a:endParaRPr lang="it-IT" sz="3300" b="1" i="1" u="sng" dirty="0"/>
          </a:p>
        </p:txBody>
      </p:sp>
      <p:sp>
        <p:nvSpPr>
          <p:cNvPr id="3" name="Segnaposto contenuto 2"/>
          <p:cNvSpPr>
            <a:spLocks noGrp="1"/>
          </p:cNvSpPr>
          <p:nvPr>
            <p:ph idx="1"/>
          </p:nvPr>
        </p:nvSpPr>
        <p:spPr>
          <a:xfrm>
            <a:off x="683568" y="836712"/>
            <a:ext cx="7488832" cy="5519638"/>
          </a:xfrm>
        </p:spPr>
        <p:txBody>
          <a:bodyPr>
            <a:normAutofit fontScale="55000" lnSpcReduction="20000"/>
          </a:bodyPr>
          <a:lstStyle/>
          <a:p>
            <a:pPr marL="0" indent="0" algn="ctr">
              <a:buNone/>
            </a:pPr>
            <a:endParaRPr lang="it-IT" sz="2000" dirty="0">
              <a:solidFill>
                <a:srgbClr val="002060"/>
              </a:solidFill>
              <a:latin typeface="Arial Rounded MT Bold" panose="020F0704030504030204" pitchFamily="34" charset="0"/>
            </a:endParaRPr>
          </a:p>
          <a:p>
            <a:pPr marL="0" indent="0" algn="ctr">
              <a:buNone/>
            </a:pPr>
            <a:r>
              <a:rPr lang="it-IT" sz="2800" dirty="0">
                <a:solidFill>
                  <a:srgbClr val="FFFF00"/>
                </a:solidFill>
                <a:latin typeface="Arial Rounded MT Bold" panose="020F0704030504030204" pitchFamily="34" charset="0"/>
              </a:rPr>
              <a:t>Scuola Forense di Padova</a:t>
            </a:r>
          </a:p>
          <a:p>
            <a:pPr marL="0" indent="0" algn="ctr">
              <a:buNone/>
            </a:pPr>
            <a:r>
              <a:rPr lang="it-IT" sz="2800" dirty="0">
                <a:solidFill>
                  <a:srgbClr val="FFFF00"/>
                </a:solidFill>
                <a:latin typeface="Arial Rounded MT Bold" panose="020F0704030504030204" pitchFamily="34" charset="0"/>
              </a:rPr>
              <a:t>«Francesco </a:t>
            </a:r>
            <a:r>
              <a:rPr lang="it-IT" sz="2800" dirty="0" err="1">
                <a:solidFill>
                  <a:srgbClr val="FFFF00"/>
                </a:solidFill>
                <a:latin typeface="Arial Rounded MT Bold" panose="020F0704030504030204" pitchFamily="34" charset="0"/>
              </a:rPr>
              <a:t>Baldon</a:t>
            </a:r>
            <a:r>
              <a:rPr lang="it-IT" sz="2800" dirty="0">
                <a:solidFill>
                  <a:srgbClr val="FFFF00"/>
                </a:solidFill>
                <a:latin typeface="Arial Rounded MT Bold" panose="020F0704030504030204" pitchFamily="34" charset="0"/>
              </a:rPr>
              <a:t>»</a:t>
            </a:r>
          </a:p>
          <a:p>
            <a:pPr marL="0" indent="0" algn="ctr">
              <a:buNone/>
            </a:pPr>
            <a:r>
              <a:rPr lang="it-IT" sz="2400" dirty="0">
                <a:solidFill>
                  <a:srgbClr val="FFFF00"/>
                </a:solidFill>
                <a:latin typeface="Arial Rounded MT Bold" panose="020F0704030504030204" pitchFamily="34" charset="0"/>
              </a:rPr>
              <a:t>area del diritto privato</a:t>
            </a:r>
          </a:p>
          <a:p>
            <a:pPr marL="0" indent="0" algn="ctr">
              <a:buNone/>
            </a:pPr>
            <a:endParaRPr lang="it-IT" sz="3600" b="1" dirty="0">
              <a:solidFill>
                <a:srgbClr val="00B0F0"/>
              </a:solidFill>
              <a:latin typeface="Arial Rounded MT Bold" panose="020F0704030504030204" pitchFamily="34" charset="0"/>
            </a:endParaRPr>
          </a:p>
          <a:p>
            <a:pPr marL="0" indent="0" algn="ctr">
              <a:buNone/>
            </a:pPr>
            <a:r>
              <a:rPr lang="it-IT" sz="7700" b="1" dirty="0">
                <a:solidFill>
                  <a:srgbClr val="00B0F0"/>
                </a:solidFill>
                <a:latin typeface="Arial Rounded MT Bold" panose="020F0704030504030204" pitchFamily="34" charset="0"/>
              </a:rPr>
              <a:t>La fideiussione </a:t>
            </a:r>
          </a:p>
          <a:p>
            <a:pPr marL="0" indent="0" algn="ctr">
              <a:buNone/>
            </a:pPr>
            <a:r>
              <a:rPr lang="it-IT" sz="7700" b="1" dirty="0">
                <a:solidFill>
                  <a:srgbClr val="00B0F0"/>
                </a:solidFill>
                <a:latin typeface="Arial Rounded MT Bold" panose="020F0704030504030204" pitchFamily="34" charset="0"/>
              </a:rPr>
              <a:t>del consumatore</a:t>
            </a:r>
            <a:endParaRPr lang="it-IT" sz="1600" b="1" dirty="0">
              <a:latin typeface="Arial Rounded MT Bold" panose="020F0704030504030204" pitchFamily="34" charset="0"/>
            </a:endParaRPr>
          </a:p>
          <a:p>
            <a:pPr marL="0" indent="0" algn="ctr">
              <a:buNone/>
            </a:pPr>
            <a:endParaRPr lang="it-IT" sz="1100" b="1" dirty="0">
              <a:latin typeface="Arial Rounded MT Bold" panose="020F0704030504030204" pitchFamily="34" charset="0"/>
            </a:endParaRPr>
          </a:p>
          <a:p>
            <a:pPr marL="0" indent="0" algn="ctr">
              <a:buNone/>
            </a:pPr>
            <a:endParaRPr lang="it-IT" sz="1100" b="1" dirty="0">
              <a:latin typeface="Arial Rounded MT Bold" panose="020F0704030504030204" pitchFamily="34" charset="0"/>
            </a:endParaRPr>
          </a:p>
          <a:p>
            <a:pPr marL="0" indent="0" algn="ctr">
              <a:buNone/>
            </a:pPr>
            <a:endParaRPr lang="it-IT" sz="1100" b="1" i="1" dirty="0">
              <a:solidFill>
                <a:srgbClr val="7030A0"/>
              </a:solidFill>
              <a:latin typeface="Bookman Old Style" panose="02050604050505020204" pitchFamily="18" charset="0"/>
              <a:cs typeface="Adobe Devanagari" panose="02040503050201020203" pitchFamily="18" charset="0"/>
            </a:endParaRPr>
          </a:p>
          <a:p>
            <a:pPr marL="0" indent="0" algn="ctr">
              <a:buNone/>
            </a:pPr>
            <a:endParaRPr lang="it-IT" sz="1100" b="1" i="1" dirty="0">
              <a:solidFill>
                <a:srgbClr val="7030A0"/>
              </a:solidFill>
              <a:latin typeface="Bookman Old Style" panose="02050604050505020204" pitchFamily="18" charset="0"/>
              <a:cs typeface="Adobe Devanagari" panose="02040503050201020203" pitchFamily="18" charset="0"/>
            </a:endParaRPr>
          </a:p>
          <a:p>
            <a:pPr marL="0" indent="0" algn="ctr">
              <a:buNone/>
            </a:pPr>
            <a:endParaRPr lang="it-IT" sz="1100" b="1" i="1" dirty="0">
              <a:solidFill>
                <a:srgbClr val="7030A0"/>
              </a:solidFill>
              <a:latin typeface="Bookman Old Style" panose="02050604050505020204" pitchFamily="18" charset="0"/>
              <a:cs typeface="Adobe Devanagari" panose="02040503050201020203" pitchFamily="18" charset="0"/>
            </a:endParaRPr>
          </a:p>
          <a:p>
            <a:pPr marL="0" indent="0" algn="ctr">
              <a:buNone/>
            </a:pPr>
            <a:endParaRPr lang="it-IT" sz="1100" b="1" i="1" dirty="0">
              <a:solidFill>
                <a:srgbClr val="7030A0"/>
              </a:solidFill>
              <a:latin typeface="Bookman Old Style" panose="02050604050505020204" pitchFamily="18" charset="0"/>
              <a:cs typeface="Adobe Devanagari" panose="02040503050201020203" pitchFamily="18" charset="0"/>
            </a:endParaRPr>
          </a:p>
          <a:p>
            <a:pPr marL="0" indent="0" algn="ctr">
              <a:buNone/>
            </a:pPr>
            <a:endParaRPr lang="it-IT" sz="1100" b="1" i="1" dirty="0">
              <a:solidFill>
                <a:srgbClr val="7030A0"/>
              </a:solidFill>
              <a:latin typeface="Bookman Old Style" panose="02050604050505020204" pitchFamily="18" charset="0"/>
              <a:cs typeface="Adobe Devanagari" panose="02040503050201020203" pitchFamily="18" charset="0"/>
            </a:endParaRPr>
          </a:p>
          <a:p>
            <a:pPr marL="0" indent="0" algn="ctr">
              <a:buNone/>
            </a:pPr>
            <a:endParaRPr lang="it-IT" sz="1100" b="1" i="1" dirty="0">
              <a:solidFill>
                <a:srgbClr val="7030A0"/>
              </a:solidFill>
              <a:latin typeface="Bookman Old Style" panose="02050604050505020204" pitchFamily="18" charset="0"/>
              <a:cs typeface="Adobe Devanagari" panose="02040503050201020203" pitchFamily="18" charset="0"/>
            </a:endParaRPr>
          </a:p>
          <a:p>
            <a:pPr marL="0" indent="0" algn="ctr">
              <a:buNone/>
            </a:pPr>
            <a:endParaRPr lang="it-IT" sz="1100" b="1" i="1" dirty="0">
              <a:solidFill>
                <a:srgbClr val="7030A0"/>
              </a:solidFill>
              <a:latin typeface="Bookman Old Style" panose="02050604050505020204" pitchFamily="18" charset="0"/>
              <a:cs typeface="Adobe Devanagari" panose="02040503050201020203" pitchFamily="18" charset="0"/>
            </a:endParaRPr>
          </a:p>
          <a:p>
            <a:pPr marL="0" indent="0" algn="ctr">
              <a:buNone/>
            </a:pPr>
            <a:r>
              <a:rPr lang="it-IT" sz="2200" b="1" i="1" dirty="0">
                <a:solidFill>
                  <a:schemeClr val="accent4">
                    <a:lumMod val="60000"/>
                    <a:lumOff val="40000"/>
                  </a:schemeClr>
                </a:solidFill>
                <a:latin typeface="Bookman Old Style" panose="02050604050505020204" pitchFamily="18" charset="0"/>
                <a:cs typeface="Adobe Devanagari" panose="02040503050201020203" pitchFamily="18" charset="0"/>
              </a:rPr>
              <a:t>Maria Antonia Maiolino</a:t>
            </a:r>
          </a:p>
          <a:p>
            <a:pPr marL="0" indent="0" algn="ctr">
              <a:buNone/>
            </a:pPr>
            <a:r>
              <a:rPr lang="it-IT" sz="2200" b="1" i="1" dirty="0">
                <a:solidFill>
                  <a:schemeClr val="accent4">
                    <a:lumMod val="60000"/>
                    <a:lumOff val="40000"/>
                  </a:schemeClr>
                </a:solidFill>
                <a:latin typeface="Bookman Old Style" panose="02050604050505020204" pitchFamily="18" charset="0"/>
                <a:cs typeface="Adobe Devanagari" panose="02040503050201020203" pitchFamily="18" charset="0"/>
              </a:rPr>
              <a:t>17 giugno 2024</a:t>
            </a:r>
            <a:endParaRPr lang="it-IT" sz="2200" b="1" i="1" dirty="0">
              <a:solidFill>
                <a:schemeClr val="accent4">
                  <a:lumMod val="60000"/>
                  <a:lumOff val="40000"/>
                </a:schemeClr>
              </a:solidFill>
              <a:latin typeface="Adobe Devanagari" panose="02040503050201020203" pitchFamily="18" charset="0"/>
              <a:cs typeface="Adobe Devanagari" panose="02040503050201020203" pitchFamily="18" charset="0"/>
            </a:endParaRPr>
          </a:p>
        </p:txBody>
      </p:sp>
      <p:sp>
        <p:nvSpPr>
          <p:cNvPr id="5" name="Segnaposto numero diapositiva 4"/>
          <p:cNvSpPr>
            <a:spLocks noGrp="1"/>
          </p:cNvSpPr>
          <p:nvPr>
            <p:ph type="sldNum" sz="quarter" idx="12"/>
          </p:nvPr>
        </p:nvSpPr>
        <p:spPr/>
        <p:txBody>
          <a:bodyPr/>
          <a:lstStyle/>
          <a:p>
            <a:fld id="{8F3DE41B-DE84-4F37-96C2-F88618FA2882}" type="slidenum">
              <a:rPr lang="it-IT" smtClean="0"/>
              <a:t>1</a:t>
            </a:fld>
            <a:endParaRPr lang="it-IT" dirty="0"/>
          </a:p>
        </p:txBody>
      </p:sp>
    </p:spTree>
    <p:extLst>
      <p:ext uri="{BB962C8B-B14F-4D97-AF65-F5344CB8AC3E}">
        <p14:creationId xmlns:p14="http://schemas.microsoft.com/office/powerpoint/2010/main" val="4187968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E9D660-2AF5-47D8-B33C-1CDEEEB90A24}"/>
              </a:ext>
            </a:extLst>
          </p:cNvPr>
          <p:cNvSpPr>
            <a:spLocks noGrp="1"/>
          </p:cNvSpPr>
          <p:nvPr>
            <p:ph type="title"/>
          </p:nvPr>
        </p:nvSpPr>
        <p:spPr>
          <a:xfrm>
            <a:off x="179512" y="452718"/>
            <a:ext cx="8712968" cy="1400530"/>
          </a:xfrm>
        </p:spPr>
        <p:txBody>
          <a:bodyPr/>
          <a:lstStyle/>
          <a:p>
            <a:r>
              <a:rPr lang="it-IT" dirty="0"/>
              <a:t>Natura abusiva deroga 1957 c.c.</a:t>
            </a:r>
          </a:p>
        </p:txBody>
      </p:sp>
      <p:sp>
        <p:nvSpPr>
          <p:cNvPr id="3" name="Segnaposto contenuto 2">
            <a:extLst>
              <a:ext uri="{FF2B5EF4-FFF2-40B4-BE49-F238E27FC236}">
                <a16:creationId xmlns:a16="http://schemas.microsoft.com/office/drawing/2014/main" id="{7122F0A2-5741-48DF-B564-5612DBBD154C}"/>
              </a:ext>
            </a:extLst>
          </p:cNvPr>
          <p:cNvSpPr>
            <a:spLocks noGrp="1"/>
          </p:cNvSpPr>
          <p:nvPr>
            <p:ph idx="1"/>
          </p:nvPr>
        </p:nvSpPr>
        <p:spPr>
          <a:xfrm>
            <a:off x="827584" y="1792855"/>
            <a:ext cx="7488832" cy="4238176"/>
          </a:xfrm>
        </p:spPr>
        <p:txBody>
          <a:bodyPr/>
          <a:lstStyle/>
          <a:p>
            <a:pPr marL="0" indent="0">
              <a:buNone/>
            </a:pPr>
            <a:r>
              <a:rPr lang="it-IT" sz="2600" dirty="0"/>
              <a:t>Natura abusiva clausola deroga 1957 c.c. ex art. 33/I e 33/II t) codice consumo: squilibra il rapporto contrattuale, espone senza limiti di tempo il garante al rischio di peggioramento delle condizioni patrimoniali del debitore a fronte dell’inerzia del creditore-banca (v. anche Banca d’Italia </a:t>
            </a:r>
            <a:r>
              <a:rPr lang="it-IT" sz="2600" dirty="0" err="1"/>
              <a:t>provv</a:t>
            </a:r>
            <a:r>
              <a:rPr lang="it-IT" sz="2600" dirty="0"/>
              <a:t>. n.55/2005; afferma vessatorietà 1469bis c.c. </a:t>
            </a:r>
            <a:r>
              <a:rPr lang="it-IT" sz="2600" dirty="0" err="1"/>
              <a:t>Cass.n</a:t>
            </a:r>
            <a:r>
              <a:rPr lang="it-IT" sz="2600" dirty="0"/>
              <a:t>.  27558/2023)</a:t>
            </a:r>
          </a:p>
          <a:p>
            <a:pPr marL="0" indent="0">
              <a:buNone/>
            </a:pPr>
            <a:endParaRPr lang="it-IT" dirty="0"/>
          </a:p>
        </p:txBody>
      </p:sp>
      <p:sp>
        <p:nvSpPr>
          <p:cNvPr id="4" name="Segnaposto numero diapositiva 3">
            <a:extLst>
              <a:ext uri="{FF2B5EF4-FFF2-40B4-BE49-F238E27FC236}">
                <a16:creationId xmlns:a16="http://schemas.microsoft.com/office/drawing/2014/main" id="{D65611C7-A178-4EF8-916F-7442ACB682A1}"/>
              </a:ext>
            </a:extLst>
          </p:cNvPr>
          <p:cNvSpPr>
            <a:spLocks noGrp="1"/>
          </p:cNvSpPr>
          <p:nvPr>
            <p:ph type="sldNum" sz="quarter" idx="12"/>
          </p:nvPr>
        </p:nvSpPr>
        <p:spPr/>
        <p:txBody>
          <a:bodyPr/>
          <a:lstStyle/>
          <a:p>
            <a:fld id="{8F3DE41B-DE84-4F37-96C2-F88618FA2882}" type="slidenum">
              <a:rPr lang="it-IT" smtClean="0"/>
              <a:t>10</a:t>
            </a:fld>
            <a:endParaRPr lang="it-IT" dirty="0"/>
          </a:p>
        </p:txBody>
      </p:sp>
    </p:spTree>
    <p:extLst>
      <p:ext uri="{BB962C8B-B14F-4D97-AF65-F5344CB8AC3E}">
        <p14:creationId xmlns:p14="http://schemas.microsoft.com/office/powerpoint/2010/main" val="3705570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5E11E7-E7EC-4B1C-91A2-9CEA1C39B2E0}"/>
              </a:ext>
            </a:extLst>
          </p:cNvPr>
          <p:cNvSpPr>
            <a:spLocks noGrp="1"/>
          </p:cNvSpPr>
          <p:nvPr>
            <p:ph type="title"/>
          </p:nvPr>
        </p:nvSpPr>
        <p:spPr>
          <a:xfrm>
            <a:off x="179512" y="452718"/>
            <a:ext cx="8856984" cy="1400530"/>
          </a:xfrm>
        </p:spPr>
        <p:txBody>
          <a:bodyPr/>
          <a:lstStyle/>
          <a:p>
            <a:pPr algn="ctr"/>
            <a:r>
              <a:rPr lang="it-IT" sz="3800" dirty="0"/>
              <a:t>Sentenza CGUE 17.5.2022 C-831/19 Banco Desio</a:t>
            </a:r>
          </a:p>
        </p:txBody>
      </p:sp>
      <p:sp>
        <p:nvSpPr>
          <p:cNvPr id="3" name="Segnaposto contenuto 2">
            <a:extLst>
              <a:ext uri="{FF2B5EF4-FFF2-40B4-BE49-F238E27FC236}">
                <a16:creationId xmlns:a16="http://schemas.microsoft.com/office/drawing/2014/main" id="{F23E1792-A759-4DFA-998B-94A7D21C1C8C}"/>
              </a:ext>
            </a:extLst>
          </p:cNvPr>
          <p:cNvSpPr>
            <a:spLocks noGrp="1"/>
          </p:cNvSpPr>
          <p:nvPr>
            <p:ph idx="1"/>
          </p:nvPr>
        </p:nvSpPr>
        <p:spPr>
          <a:xfrm>
            <a:off x="395536" y="2052925"/>
            <a:ext cx="8136904" cy="4195481"/>
          </a:xfrm>
        </p:spPr>
        <p:txBody>
          <a:bodyPr/>
          <a:lstStyle/>
          <a:p>
            <a:pPr marL="0" indent="0">
              <a:buNone/>
            </a:pPr>
            <a:r>
              <a:rPr lang="it-IT" dirty="0"/>
              <a:t>esclude compatibilità con art. 6 direttiva 93/13/CEE della normativa nazionale che preclude al giudice dell’esecuzione la disamina anche officiosa delle clausole abusive quando il decreto ingiuntivo, che non fa menzione di dette clausole, non sia stato opposto: introduce limiti alla tradizionale nozione di autorità di cosa giudicata con riferimento al provvedimento monitorio, per garantire che la tutela del consumatore sia ispirata al principio di effettività tipico del diritto </a:t>
            </a:r>
            <a:r>
              <a:rPr lang="it-IT" dirty="0" err="1"/>
              <a:t>unionale</a:t>
            </a:r>
            <a:r>
              <a:rPr lang="it-IT" dirty="0"/>
              <a:t>.</a:t>
            </a:r>
          </a:p>
        </p:txBody>
      </p:sp>
      <p:sp>
        <p:nvSpPr>
          <p:cNvPr id="4" name="Segnaposto numero diapositiva 3">
            <a:extLst>
              <a:ext uri="{FF2B5EF4-FFF2-40B4-BE49-F238E27FC236}">
                <a16:creationId xmlns:a16="http://schemas.microsoft.com/office/drawing/2014/main" id="{FFCEDC95-74D6-42CB-8103-ECD9C2404C00}"/>
              </a:ext>
            </a:extLst>
          </p:cNvPr>
          <p:cNvSpPr>
            <a:spLocks noGrp="1"/>
          </p:cNvSpPr>
          <p:nvPr>
            <p:ph type="sldNum" sz="quarter" idx="12"/>
          </p:nvPr>
        </p:nvSpPr>
        <p:spPr/>
        <p:txBody>
          <a:bodyPr/>
          <a:lstStyle/>
          <a:p>
            <a:fld id="{8F3DE41B-DE84-4F37-96C2-F88618FA2882}" type="slidenum">
              <a:rPr lang="it-IT" smtClean="0"/>
              <a:t>11</a:t>
            </a:fld>
            <a:endParaRPr lang="it-IT" dirty="0"/>
          </a:p>
        </p:txBody>
      </p:sp>
    </p:spTree>
    <p:extLst>
      <p:ext uri="{BB962C8B-B14F-4D97-AF65-F5344CB8AC3E}">
        <p14:creationId xmlns:p14="http://schemas.microsoft.com/office/powerpoint/2010/main" val="1256428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639"/>
            <a:ext cx="8229600" cy="936105"/>
          </a:xfrm>
        </p:spPr>
        <p:txBody>
          <a:bodyPr>
            <a:normAutofit/>
          </a:bodyPr>
          <a:lstStyle/>
          <a:p>
            <a:pPr algn="ctr"/>
            <a:r>
              <a:rPr lang="it-IT" dirty="0"/>
              <a:t>Cass. SSUU 9479/2023</a:t>
            </a:r>
          </a:p>
        </p:txBody>
      </p:sp>
      <p:sp>
        <p:nvSpPr>
          <p:cNvPr id="3" name="Sottotitolo 2"/>
          <p:cNvSpPr>
            <a:spLocks noGrp="1"/>
          </p:cNvSpPr>
          <p:nvPr>
            <p:ph idx="1"/>
          </p:nvPr>
        </p:nvSpPr>
        <p:spPr>
          <a:xfrm>
            <a:off x="539552" y="1484784"/>
            <a:ext cx="8147248" cy="5373216"/>
          </a:xfrm>
        </p:spPr>
        <p:txBody>
          <a:bodyPr>
            <a:noAutofit/>
          </a:bodyPr>
          <a:lstStyle/>
          <a:p>
            <a:pPr marL="0" indent="0">
              <a:buNone/>
            </a:pPr>
            <a:r>
              <a:rPr lang="it-IT" sz="2600" u="sng" dirty="0"/>
              <a:t>principi di diritto quanto al decreto ingiuntivo:</a:t>
            </a:r>
            <a:endParaRPr lang="it-IT" sz="2600" dirty="0"/>
          </a:p>
          <a:p>
            <a:pPr marL="0" indent="0">
              <a:buNone/>
            </a:pPr>
            <a:r>
              <a:rPr lang="it-IT" sz="2600" dirty="0"/>
              <a:t>«Il giudice del monitorio: a) deve svolgere, d’ufficio, il controllo sull’eventuale carattere abusivo delle clausole del contratto stipulato tra professionista e consumatore in relazione all’oggetto della controversia; b) a tal fine procede in base agli elementi di fatto e di diritto in suo possesso, integrabili, ai sensi dell’art. 640 c.p.c., con il potere istruttorio d’ufficio» </a:t>
            </a:r>
          </a:p>
        </p:txBody>
      </p:sp>
      <p:sp>
        <p:nvSpPr>
          <p:cNvPr id="4" name="Segnaposto numero diapositiva 3"/>
          <p:cNvSpPr>
            <a:spLocks noGrp="1"/>
          </p:cNvSpPr>
          <p:nvPr>
            <p:ph type="sldNum" sz="quarter" idx="12"/>
          </p:nvPr>
        </p:nvSpPr>
        <p:spPr/>
        <p:txBody>
          <a:bodyPr/>
          <a:lstStyle/>
          <a:p>
            <a:fld id="{8F3DE41B-DE84-4F37-96C2-F88618FA2882}" type="slidenum">
              <a:rPr lang="it-IT" smtClean="0"/>
              <a:t>12</a:t>
            </a:fld>
            <a:endParaRPr lang="it-IT" dirty="0"/>
          </a:p>
        </p:txBody>
      </p:sp>
    </p:spTree>
    <p:extLst>
      <p:ext uri="{BB962C8B-B14F-4D97-AF65-F5344CB8AC3E}">
        <p14:creationId xmlns:p14="http://schemas.microsoft.com/office/powerpoint/2010/main" val="3553199090"/>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DA3128A-A768-4CD8-9889-541CE5958953}"/>
              </a:ext>
            </a:extLst>
          </p:cNvPr>
          <p:cNvSpPr>
            <a:spLocks noGrp="1"/>
          </p:cNvSpPr>
          <p:nvPr>
            <p:ph type="title"/>
          </p:nvPr>
        </p:nvSpPr>
        <p:spPr>
          <a:xfrm>
            <a:off x="179512" y="39106"/>
            <a:ext cx="8856984" cy="1157646"/>
          </a:xfrm>
        </p:spPr>
        <p:txBody>
          <a:bodyPr>
            <a:normAutofit fontScale="90000"/>
          </a:bodyPr>
          <a:lstStyle/>
          <a:p>
            <a:pPr algn="ctr"/>
            <a:r>
              <a:rPr lang="el-GR" dirty="0"/>
              <a:t>Sentenza C</a:t>
            </a:r>
            <a:r>
              <a:rPr lang="it-IT" dirty="0"/>
              <a:t>G</a:t>
            </a:r>
            <a:r>
              <a:rPr lang="el-GR" dirty="0"/>
              <a:t>UE 17.5.2022 C-869/19</a:t>
            </a:r>
            <a:br>
              <a:rPr lang="it-IT" dirty="0"/>
            </a:br>
            <a:r>
              <a:rPr lang="it-IT" dirty="0" err="1"/>
              <a:t>Ibercaja</a:t>
            </a:r>
            <a:r>
              <a:rPr lang="it-IT" dirty="0"/>
              <a:t> Banco</a:t>
            </a:r>
          </a:p>
        </p:txBody>
      </p:sp>
      <p:sp>
        <p:nvSpPr>
          <p:cNvPr id="3" name="Segnaposto contenuto 2">
            <a:extLst>
              <a:ext uri="{FF2B5EF4-FFF2-40B4-BE49-F238E27FC236}">
                <a16:creationId xmlns:a16="http://schemas.microsoft.com/office/drawing/2014/main" id="{59D31A26-41DE-43E4-807C-6FA7EDDFB471}"/>
              </a:ext>
            </a:extLst>
          </p:cNvPr>
          <p:cNvSpPr>
            <a:spLocks noGrp="1"/>
          </p:cNvSpPr>
          <p:nvPr>
            <p:ph idx="1"/>
          </p:nvPr>
        </p:nvSpPr>
        <p:spPr>
          <a:xfrm>
            <a:off x="0" y="1063423"/>
            <a:ext cx="9144000" cy="5749953"/>
          </a:xfrm>
        </p:spPr>
        <p:txBody>
          <a:bodyPr>
            <a:noAutofit/>
          </a:bodyPr>
          <a:lstStyle/>
          <a:p>
            <a:pPr marL="0" indent="0">
              <a:buNone/>
            </a:pPr>
            <a:endParaRPr lang="it-IT" dirty="0"/>
          </a:p>
          <a:p>
            <a:pPr marL="0" indent="0">
              <a:buNone/>
            </a:pPr>
            <a:r>
              <a:rPr lang="it-IT" dirty="0"/>
              <a:t>«il giudice nazionale che si pronuncia in sede di APPELLO deve …disporre della facoltà o dell’obbligo, nonostante la questione della legittimità di detto atto rispetto a tali norme non sia stata sollevata in primo grado, di valutare d’ufficio la legittimità di un siffatto atto alla luce della disposizione in parola della direttiva 93/13» (motivazione, punto 19) </a:t>
            </a:r>
          </a:p>
          <a:p>
            <a:pPr marL="0" indent="0">
              <a:buNone/>
            </a:pPr>
            <a:r>
              <a:rPr lang="it-IT" sz="2400" dirty="0">
                <a:sym typeface="Wingdings" panose="05000000000000000000" pitchFamily="2" charset="2"/>
              </a:rPr>
              <a:t></a:t>
            </a:r>
            <a:r>
              <a:rPr lang="it-IT" sz="2400" b="1" dirty="0"/>
              <a:t>la questione può e deve essere sollevata d’ufficio, nonostante manchi il motivo di impugnazione: «</a:t>
            </a:r>
            <a:r>
              <a:rPr lang="it-IT" sz="2400" dirty="0"/>
              <a:t>Il giudice ha l’obbligo di rilevare sempre una causa di nullità negoziale»; in appello ed in Cassazione in caso di mancato rilievo officioso in primo grado, il giudice “ha sempre facoltà di rilevare d’ufficio la nullità”: Cass. SSUU n. 26242/2014, pag. 75; Cass. n. 19251/2018; Cass. n. 26495/2019 sulla doverosità del rilievo sia in primo che in secondo grado</a:t>
            </a:r>
          </a:p>
          <a:p>
            <a:pPr marL="0" indent="0">
              <a:buNone/>
            </a:pPr>
            <a:endParaRPr lang="it-IT" dirty="0"/>
          </a:p>
        </p:txBody>
      </p:sp>
      <p:sp>
        <p:nvSpPr>
          <p:cNvPr id="4" name="Segnaposto numero diapositiva 3">
            <a:extLst>
              <a:ext uri="{FF2B5EF4-FFF2-40B4-BE49-F238E27FC236}">
                <a16:creationId xmlns:a16="http://schemas.microsoft.com/office/drawing/2014/main" id="{C36C2DB7-1C69-473B-AAD0-998F348FBBE4}"/>
              </a:ext>
            </a:extLst>
          </p:cNvPr>
          <p:cNvSpPr>
            <a:spLocks noGrp="1"/>
          </p:cNvSpPr>
          <p:nvPr>
            <p:ph type="sldNum" sz="quarter" idx="12"/>
          </p:nvPr>
        </p:nvSpPr>
        <p:spPr/>
        <p:txBody>
          <a:bodyPr/>
          <a:lstStyle/>
          <a:p>
            <a:fld id="{8F3DE41B-DE84-4F37-96C2-F88618FA2882}" type="slidenum">
              <a:rPr lang="it-IT" smtClean="0"/>
              <a:t>13</a:t>
            </a:fld>
            <a:endParaRPr lang="it-IT" dirty="0"/>
          </a:p>
        </p:txBody>
      </p:sp>
    </p:spTree>
    <p:extLst>
      <p:ext uri="{BB962C8B-B14F-4D97-AF65-F5344CB8AC3E}">
        <p14:creationId xmlns:p14="http://schemas.microsoft.com/office/powerpoint/2010/main" val="4153490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517A99-0644-456D-8594-6AB00E0A09B2}"/>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E2019BCB-A966-4CDC-A055-955412812614}"/>
              </a:ext>
            </a:extLst>
          </p:cNvPr>
          <p:cNvSpPr>
            <a:spLocks noGrp="1"/>
          </p:cNvSpPr>
          <p:nvPr>
            <p:ph idx="1"/>
          </p:nvPr>
        </p:nvSpPr>
        <p:spPr/>
        <p:txBody>
          <a:bodyPr/>
          <a:lstStyle/>
          <a:p>
            <a:pPr marL="0" indent="0" algn="ctr">
              <a:buNone/>
            </a:pPr>
            <a:r>
              <a:rPr lang="it-IT" sz="4000" dirty="0"/>
              <a:t>SECONDO MOTIVO DI OPPOSIZIONE</a:t>
            </a:r>
          </a:p>
          <a:p>
            <a:endParaRPr lang="it-IT" dirty="0"/>
          </a:p>
        </p:txBody>
      </p:sp>
      <p:sp>
        <p:nvSpPr>
          <p:cNvPr id="4" name="Segnaposto numero diapositiva 3">
            <a:extLst>
              <a:ext uri="{FF2B5EF4-FFF2-40B4-BE49-F238E27FC236}">
                <a16:creationId xmlns:a16="http://schemas.microsoft.com/office/drawing/2014/main" id="{98D9B1EC-EA52-41B9-A4F8-BCED872463A3}"/>
              </a:ext>
            </a:extLst>
          </p:cNvPr>
          <p:cNvSpPr>
            <a:spLocks noGrp="1"/>
          </p:cNvSpPr>
          <p:nvPr>
            <p:ph type="sldNum" sz="quarter" idx="12"/>
          </p:nvPr>
        </p:nvSpPr>
        <p:spPr/>
        <p:txBody>
          <a:bodyPr/>
          <a:lstStyle/>
          <a:p>
            <a:fld id="{8F3DE41B-DE84-4F37-96C2-F88618FA2882}" type="slidenum">
              <a:rPr lang="it-IT" smtClean="0"/>
              <a:t>14</a:t>
            </a:fld>
            <a:endParaRPr lang="it-IT" dirty="0"/>
          </a:p>
        </p:txBody>
      </p:sp>
    </p:spTree>
    <p:extLst>
      <p:ext uri="{BB962C8B-B14F-4D97-AF65-F5344CB8AC3E}">
        <p14:creationId xmlns:p14="http://schemas.microsoft.com/office/powerpoint/2010/main" val="3982337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150261-5B60-4CB2-AF09-40AB92451854}"/>
              </a:ext>
            </a:extLst>
          </p:cNvPr>
          <p:cNvSpPr>
            <a:spLocks noGrp="1"/>
          </p:cNvSpPr>
          <p:nvPr>
            <p:ph type="title"/>
          </p:nvPr>
        </p:nvSpPr>
        <p:spPr/>
        <p:txBody>
          <a:bodyPr/>
          <a:lstStyle/>
          <a:p>
            <a:pPr algn="ctr"/>
            <a:r>
              <a:rPr lang="it-IT" dirty="0"/>
              <a:t>La diligenza</a:t>
            </a:r>
          </a:p>
        </p:txBody>
      </p:sp>
      <p:sp>
        <p:nvSpPr>
          <p:cNvPr id="3" name="Segnaposto contenuto 2">
            <a:extLst>
              <a:ext uri="{FF2B5EF4-FFF2-40B4-BE49-F238E27FC236}">
                <a16:creationId xmlns:a16="http://schemas.microsoft.com/office/drawing/2014/main" id="{CB213CCD-56C7-4444-AFC1-E608332737B8}"/>
              </a:ext>
            </a:extLst>
          </p:cNvPr>
          <p:cNvSpPr>
            <a:spLocks noGrp="1"/>
          </p:cNvSpPr>
          <p:nvPr>
            <p:ph idx="1"/>
          </p:nvPr>
        </p:nvSpPr>
        <p:spPr>
          <a:xfrm>
            <a:off x="827700" y="1700809"/>
            <a:ext cx="6711654" cy="4547598"/>
          </a:xfrm>
        </p:spPr>
        <p:txBody>
          <a:bodyPr>
            <a:normAutofit/>
          </a:bodyPr>
          <a:lstStyle/>
          <a:p>
            <a:pPr marL="0" indent="0">
              <a:buNone/>
            </a:pPr>
            <a:r>
              <a:rPr lang="it-IT" sz="2600" dirty="0"/>
              <a:t>l’art. 1957 c.c. impone di valutare la diligenza del creditore in relazione alle possibilità concesse dall'ordinamento nel caso concreto: in caso di fallimento del debitore principale  l’accertamento del credito va chiesto nelle forme dell'insinuazione al passivo, da proporre nel termine semestrale e da coltivare con diligenza – nel caso di specie il creditore avrebbe avuto soddisfazione pressocché certa</a:t>
            </a:r>
          </a:p>
        </p:txBody>
      </p:sp>
      <p:sp>
        <p:nvSpPr>
          <p:cNvPr id="4" name="Segnaposto numero diapositiva 3">
            <a:extLst>
              <a:ext uri="{FF2B5EF4-FFF2-40B4-BE49-F238E27FC236}">
                <a16:creationId xmlns:a16="http://schemas.microsoft.com/office/drawing/2014/main" id="{53FCB00A-3819-4BEA-B9BD-C7C5103CE972}"/>
              </a:ext>
            </a:extLst>
          </p:cNvPr>
          <p:cNvSpPr>
            <a:spLocks noGrp="1"/>
          </p:cNvSpPr>
          <p:nvPr>
            <p:ph type="sldNum" sz="quarter" idx="12"/>
          </p:nvPr>
        </p:nvSpPr>
        <p:spPr/>
        <p:txBody>
          <a:bodyPr/>
          <a:lstStyle/>
          <a:p>
            <a:fld id="{8F3DE41B-DE84-4F37-96C2-F88618FA2882}" type="slidenum">
              <a:rPr lang="it-IT" smtClean="0"/>
              <a:t>15</a:t>
            </a:fld>
            <a:endParaRPr lang="it-IT" dirty="0"/>
          </a:p>
        </p:txBody>
      </p:sp>
    </p:spTree>
    <p:extLst>
      <p:ext uri="{BB962C8B-B14F-4D97-AF65-F5344CB8AC3E}">
        <p14:creationId xmlns:p14="http://schemas.microsoft.com/office/powerpoint/2010/main" val="3121674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1115392"/>
          </a:xfrm>
        </p:spPr>
        <p:txBody>
          <a:bodyPr>
            <a:noAutofit/>
          </a:bodyPr>
          <a:lstStyle/>
          <a:p>
            <a:r>
              <a:rPr lang="it-IT" sz="6000" u="sng" dirty="0"/>
              <a:t>Di cosa parleremo?</a:t>
            </a:r>
          </a:p>
        </p:txBody>
      </p:sp>
      <p:sp>
        <p:nvSpPr>
          <p:cNvPr id="3" name="Segnaposto contenuto 2"/>
          <p:cNvSpPr>
            <a:spLocks noGrp="1"/>
          </p:cNvSpPr>
          <p:nvPr>
            <p:ph idx="1"/>
          </p:nvPr>
        </p:nvSpPr>
        <p:spPr>
          <a:xfrm>
            <a:off x="107504" y="1115392"/>
            <a:ext cx="8928992" cy="5903467"/>
          </a:xfrm>
        </p:spPr>
        <p:txBody>
          <a:bodyPr>
            <a:normAutofit/>
          </a:bodyPr>
          <a:lstStyle/>
          <a:p>
            <a:pPr marL="0" indent="0">
              <a:buNone/>
            </a:pPr>
            <a:r>
              <a:rPr lang="it-IT" sz="3000" dirty="0"/>
              <a:t>Fideiussione: brevi cenni</a:t>
            </a:r>
          </a:p>
          <a:p>
            <a:pPr marL="0" indent="0">
              <a:buNone/>
            </a:pPr>
            <a:r>
              <a:rPr lang="it-IT" sz="3000" dirty="0"/>
              <a:t>L’estinzione della garanzia ex art. 1957 c.c.</a:t>
            </a:r>
          </a:p>
          <a:p>
            <a:pPr marL="0" indent="0">
              <a:buNone/>
            </a:pPr>
            <a:r>
              <a:rPr lang="it-IT" sz="3000" dirty="0"/>
              <a:t>La tutela del consumatore: brevi cenni</a:t>
            </a:r>
          </a:p>
          <a:p>
            <a:pPr marL="0" indent="0">
              <a:buNone/>
            </a:pPr>
            <a:r>
              <a:rPr lang="it-IT" sz="3000" dirty="0"/>
              <a:t>La qualifica del garante come consumatore o professionista</a:t>
            </a:r>
          </a:p>
          <a:p>
            <a:pPr marL="0" indent="0">
              <a:buNone/>
            </a:pPr>
            <a:r>
              <a:rPr lang="it-IT" sz="3000" dirty="0"/>
              <a:t>I motivi di opposizione</a:t>
            </a:r>
          </a:p>
          <a:p>
            <a:pPr marL="0" indent="0">
              <a:buNone/>
            </a:pPr>
            <a:r>
              <a:rPr lang="it-IT" sz="3000" dirty="0"/>
              <a:t>(CGUE 17.5.2022 e Cass. SSUU 9473/2023)</a:t>
            </a:r>
          </a:p>
        </p:txBody>
      </p:sp>
      <p:sp>
        <p:nvSpPr>
          <p:cNvPr id="4" name="Segnaposto numero diapositiva 3"/>
          <p:cNvSpPr>
            <a:spLocks noGrp="1"/>
          </p:cNvSpPr>
          <p:nvPr>
            <p:ph type="sldNum" sz="quarter" idx="12"/>
          </p:nvPr>
        </p:nvSpPr>
        <p:spPr/>
        <p:txBody>
          <a:bodyPr/>
          <a:lstStyle/>
          <a:p>
            <a:fld id="{8F3DE41B-DE84-4F37-96C2-F88618FA2882}" type="slidenum">
              <a:rPr lang="it-IT" smtClean="0"/>
              <a:t>2</a:t>
            </a:fld>
            <a:endParaRPr lang="it-IT" dirty="0"/>
          </a:p>
        </p:txBody>
      </p:sp>
    </p:spTree>
    <p:extLst>
      <p:ext uri="{BB962C8B-B14F-4D97-AF65-F5344CB8AC3E}">
        <p14:creationId xmlns:p14="http://schemas.microsoft.com/office/powerpoint/2010/main" val="3701415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292D77-4CC7-491E-BEBE-83B1C6FB067C}"/>
              </a:ext>
            </a:extLst>
          </p:cNvPr>
          <p:cNvSpPr>
            <a:spLocks noGrp="1"/>
          </p:cNvSpPr>
          <p:nvPr>
            <p:ph type="title"/>
          </p:nvPr>
        </p:nvSpPr>
        <p:spPr>
          <a:xfrm>
            <a:off x="484710" y="295736"/>
            <a:ext cx="7055380" cy="1045032"/>
          </a:xfrm>
        </p:spPr>
        <p:txBody>
          <a:bodyPr/>
          <a:lstStyle/>
          <a:p>
            <a:pPr algn="ctr"/>
            <a:r>
              <a:rPr lang="it-IT" dirty="0"/>
              <a:t>La fideiussione </a:t>
            </a:r>
          </a:p>
        </p:txBody>
      </p:sp>
      <p:sp>
        <p:nvSpPr>
          <p:cNvPr id="3" name="Segnaposto contenuto 2">
            <a:extLst>
              <a:ext uri="{FF2B5EF4-FFF2-40B4-BE49-F238E27FC236}">
                <a16:creationId xmlns:a16="http://schemas.microsoft.com/office/drawing/2014/main" id="{DA5F3812-183A-4791-BF7B-EC0B9F9DEFF4}"/>
              </a:ext>
            </a:extLst>
          </p:cNvPr>
          <p:cNvSpPr>
            <a:spLocks noGrp="1"/>
          </p:cNvSpPr>
          <p:nvPr>
            <p:ph idx="1"/>
          </p:nvPr>
        </p:nvSpPr>
        <p:spPr>
          <a:xfrm>
            <a:off x="395536" y="1340768"/>
            <a:ext cx="8136904" cy="5328592"/>
          </a:xfrm>
        </p:spPr>
        <p:txBody>
          <a:bodyPr>
            <a:normAutofit/>
          </a:bodyPr>
          <a:lstStyle/>
          <a:p>
            <a:pPr marL="36900" indent="0">
              <a:buNone/>
            </a:pPr>
            <a:r>
              <a:rPr lang="it-IT" i="1" dirty="0"/>
              <a:t>Art. 1936 c.c.</a:t>
            </a:r>
          </a:p>
          <a:p>
            <a:pPr marL="36900" indent="0">
              <a:buNone/>
            </a:pPr>
            <a:r>
              <a:rPr lang="it-IT" i="1" dirty="0"/>
              <a:t>È fideiussore colui che, obbligandosi personalmente verso il creditore, garantisce l'adempimento di un'obbligazione altrui</a:t>
            </a:r>
          </a:p>
          <a:p>
            <a:pPr marL="36900" indent="0">
              <a:buNone/>
            </a:pPr>
            <a:endParaRPr lang="it-IT" dirty="0"/>
          </a:p>
          <a:p>
            <a:pPr marL="36900" indent="0">
              <a:buNone/>
            </a:pPr>
            <a:r>
              <a:rPr lang="it-IT" dirty="0"/>
              <a:t>Il fideiussore risponde del debito garantito </a:t>
            </a:r>
            <a:r>
              <a:rPr lang="it-IT" u="sng" dirty="0"/>
              <a:t>in solido </a:t>
            </a:r>
            <a:r>
              <a:rPr lang="it-IT" dirty="0"/>
              <a:t>col debitore principale e con tutto </a:t>
            </a:r>
            <a:r>
              <a:rPr lang="it-IT" u="sng" dirty="0"/>
              <a:t>il proprio patrimonio</a:t>
            </a:r>
            <a:r>
              <a:rPr lang="it-IT" dirty="0"/>
              <a:t>: si parla quindi di garanzia personale, che si distingue dalla garanzia reale (2745 c.c., 2784 c.c., 2808 c.c.)</a:t>
            </a:r>
          </a:p>
          <a:p>
            <a:pPr marL="36900" indent="0">
              <a:buNone/>
            </a:pPr>
            <a:r>
              <a:rPr lang="it-IT" dirty="0"/>
              <a:t>Ha facoltà di regresso verso il debitore principale (art. 1950 c.c.)</a:t>
            </a:r>
          </a:p>
          <a:p>
            <a:pPr marL="36900" indent="0">
              <a:buNone/>
            </a:pPr>
            <a:r>
              <a:rPr lang="it-IT" dirty="0"/>
              <a:t>Carattere fondamentale è la sua </a:t>
            </a:r>
            <a:r>
              <a:rPr lang="it-IT" u="sng" dirty="0"/>
              <a:t>accessorietà</a:t>
            </a:r>
            <a:r>
              <a:rPr lang="it-IT" dirty="0"/>
              <a:t>: art. 1945 c.c. ed eccezioni del debitore principale, 1939 c.c. e validità</a:t>
            </a:r>
          </a:p>
          <a:p>
            <a:pPr marL="36900" indent="0">
              <a:buNone/>
            </a:pPr>
            <a:r>
              <a:rPr lang="it-IT" dirty="0"/>
              <a:t>La fideiussione può avere carattere </a:t>
            </a:r>
            <a:r>
              <a:rPr lang="it-IT" u="sng" dirty="0"/>
              <a:t>unilaterale</a:t>
            </a:r>
            <a:r>
              <a:rPr lang="it-IT" dirty="0"/>
              <a:t>: è valida ed efficace anche se sottoscritta da parte del solo garante (Cass. n. 30409/2017)</a:t>
            </a:r>
          </a:p>
        </p:txBody>
      </p:sp>
      <p:sp>
        <p:nvSpPr>
          <p:cNvPr id="4" name="Segnaposto numero diapositiva 3">
            <a:extLst>
              <a:ext uri="{FF2B5EF4-FFF2-40B4-BE49-F238E27FC236}">
                <a16:creationId xmlns:a16="http://schemas.microsoft.com/office/drawing/2014/main" id="{B87379ED-04B7-4B6D-8B3C-C4B3BECF9CDC}"/>
              </a:ext>
            </a:extLst>
          </p:cNvPr>
          <p:cNvSpPr>
            <a:spLocks noGrp="1"/>
          </p:cNvSpPr>
          <p:nvPr>
            <p:ph type="sldNum" sz="quarter" idx="12"/>
          </p:nvPr>
        </p:nvSpPr>
        <p:spPr/>
        <p:txBody>
          <a:bodyPr/>
          <a:lstStyle/>
          <a:p>
            <a:fld id="{8F3DE41B-DE84-4F37-96C2-F88618FA2882}" type="slidenum">
              <a:rPr lang="it-IT" smtClean="0"/>
              <a:t>3</a:t>
            </a:fld>
            <a:endParaRPr lang="it-IT" dirty="0"/>
          </a:p>
        </p:txBody>
      </p:sp>
    </p:spTree>
    <p:extLst>
      <p:ext uri="{BB962C8B-B14F-4D97-AF65-F5344CB8AC3E}">
        <p14:creationId xmlns:p14="http://schemas.microsoft.com/office/powerpoint/2010/main" val="2298487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02252C-CA68-42A1-B031-F684A9A50E26}"/>
              </a:ext>
            </a:extLst>
          </p:cNvPr>
          <p:cNvSpPr>
            <a:spLocks noGrp="1"/>
          </p:cNvSpPr>
          <p:nvPr>
            <p:ph type="title"/>
          </p:nvPr>
        </p:nvSpPr>
        <p:spPr/>
        <p:txBody>
          <a:bodyPr/>
          <a:lstStyle/>
          <a:p>
            <a:pPr algn="ctr"/>
            <a:r>
              <a:rPr lang="it-IT" dirty="0"/>
              <a:t>La fideiussione </a:t>
            </a:r>
            <a:br>
              <a:rPr lang="it-IT" dirty="0"/>
            </a:br>
            <a:r>
              <a:rPr lang="it-IT" dirty="0"/>
              <a:t>omnibus e specifica</a:t>
            </a:r>
          </a:p>
        </p:txBody>
      </p:sp>
      <p:sp>
        <p:nvSpPr>
          <p:cNvPr id="3" name="Segnaposto contenuto 2">
            <a:extLst>
              <a:ext uri="{FF2B5EF4-FFF2-40B4-BE49-F238E27FC236}">
                <a16:creationId xmlns:a16="http://schemas.microsoft.com/office/drawing/2014/main" id="{E7008894-6941-4233-AE1C-20E88ED450AB}"/>
              </a:ext>
            </a:extLst>
          </p:cNvPr>
          <p:cNvSpPr>
            <a:spLocks noGrp="1"/>
          </p:cNvSpPr>
          <p:nvPr>
            <p:ph idx="1"/>
          </p:nvPr>
        </p:nvSpPr>
        <p:spPr/>
        <p:txBody>
          <a:bodyPr/>
          <a:lstStyle/>
          <a:p>
            <a:pPr marL="0" indent="0">
              <a:buNone/>
            </a:pPr>
            <a:r>
              <a:rPr lang="it-IT" dirty="0"/>
              <a:t>Art. 1938 c.c.</a:t>
            </a:r>
          </a:p>
          <a:p>
            <a:pPr marL="0" indent="0">
              <a:buNone/>
            </a:pPr>
            <a:r>
              <a:rPr lang="it-IT" i="1" dirty="0"/>
              <a:t>La fideiussione può essere prestata anche per un'obbligazione condizionale o futura [1956, 1958](2) con la previsione, in questo ultimo caso, dell'importo massimo garantito</a:t>
            </a:r>
          </a:p>
          <a:p>
            <a:pPr marL="0" indent="0">
              <a:buNone/>
            </a:pPr>
            <a:endParaRPr lang="it-IT" dirty="0"/>
          </a:p>
          <a:p>
            <a:pPr marL="0" indent="0">
              <a:buNone/>
            </a:pPr>
            <a:r>
              <a:rPr lang="it-IT" dirty="0"/>
              <a:t>La fideiussione specifica garantisce invece una o più obbligazioni specificamente indicate: non è necessaria l’indicazione dell’importo massimo garantito</a:t>
            </a:r>
          </a:p>
        </p:txBody>
      </p:sp>
      <p:sp>
        <p:nvSpPr>
          <p:cNvPr id="4" name="Segnaposto numero diapositiva 3">
            <a:extLst>
              <a:ext uri="{FF2B5EF4-FFF2-40B4-BE49-F238E27FC236}">
                <a16:creationId xmlns:a16="http://schemas.microsoft.com/office/drawing/2014/main" id="{3309F956-913A-4AE9-8FF1-CB8A72FDB88F}"/>
              </a:ext>
            </a:extLst>
          </p:cNvPr>
          <p:cNvSpPr>
            <a:spLocks noGrp="1"/>
          </p:cNvSpPr>
          <p:nvPr>
            <p:ph type="sldNum" sz="quarter" idx="12"/>
          </p:nvPr>
        </p:nvSpPr>
        <p:spPr/>
        <p:txBody>
          <a:bodyPr/>
          <a:lstStyle/>
          <a:p>
            <a:fld id="{8F3DE41B-DE84-4F37-96C2-F88618FA2882}" type="slidenum">
              <a:rPr lang="it-IT" smtClean="0"/>
              <a:t>4</a:t>
            </a:fld>
            <a:endParaRPr lang="it-IT" dirty="0"/>
          </a:p>
        </p:txBody>
      </p:sp>
    </p:spTree>
    <p:extLst>
      <p:ext uri="{BB962C8B-B14F-4D97-AF65-F5344CB8AC3E}">
        <p14:creationId xmlns:p14="http://schemas.microsoft.com/office/powerpoint/2010/main" val="2453409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8426C6-48DE-44A4-9A38-384E0407F5A6}"/>
              </a:ext>
            </a:extLst>
          </p:cNvPr>
          <p:cNvSpPr>
            <a:spLocks noGrp="1"/>
          </p:cNvSpPr>
          <p:nvPr>
            <p:ph type="title"/>
          </p:nvPr>
        </p:nvSpPr>
        <p:spPr>
          <a:xfrm>
            <a:off x="484710" y="452718"/>
            <a:ext cx="7055380" cy="888050"/>
          </a:xfrm>
        </p:spPr>
        <p:txBody>
          <a:bodyPr/>
          <a:lstStyle/>
          <a:p>
            <a:pPr algn="ctr"/>
            <a:r>
              <a:rPr lang="it-IT" dirty="0"/>
              <a:t>Estinzione ex art. 1957 c.c.</a:t>
            </a:r>
          </a:p>
        </p:txBody>
      </p:sp>
      <p:sp>
        <p:nvSpPr>
          <p:cNvPr id="3" name="Segnaposto contenuto 2">
            <a:extLst>
              <a:ext uri="{FF2B5EF4-FFF2-40B4-BE49-F238E27FC236}">
                <a16:creationId xmlns:a16="http://schemas.microsoft.com/office/drawing/2014/main" id="{8C0FB68D-97EA-4DC3-955E-B38863360B03}"/>
              </a:ext>
            </a:extLst>
          </p:cNvPr>
          <p:cNvSpPr>
            <a:spLocks noGrp="1"/>
          </p:cNvSpPr>
          <p:nvPr>
            <p:ph idx="1"/>
          </p:nvPr>
        </p:nvSpPr>
        <p:spPr>
          <a:xfrm>
            <a:off x="683568" y="1340768"/>
            <a:ext cx="7632848" cy="5112568"/>
          </a:xfrm>
        </p:spPr>
        <p:txBody>
          <a:bodyPr>
            <a:normAutofit lnSpcReduction="10000"/>
          </a:bodyPr>
          <a:lstStyle/>
          <a:p>
            <a:pPr marL="0" indent="0">
              <a:buNone/>
            </a:pPr>
            <a:r>
              <a:rPr lang="it-IT" i="1" dirty="0"/>
              <a:t>Art. 1957 c.c.</a:t>
            </a:r>
          </a:p>
          <a:p>
            <a:pPr marL="0" indent="0">
              <a:buNone/>
            </a:pPr>
            <a:r>
              <a:rPr lang="it-IT" i="1" dirty="0"/>
              <a:t>Il fideiussore rimane obbligato anche dopo la scadenza dell'obbligazione principale, purché il creditore entro sei mesi abbia proposto le sue istanze contro il debitore e le abbia con diligenza continuate (…)</a:t>
            </a:r>
          </a:p>
          <a:p>
            <a:pPr marL="0" indent="0">
              <a:buNone/>
            </a:pPr>
            <a:r>
              <a:rPr lang="it-IT" i="1" dirty="0"/>
              <a:t>L’istanza proposta contro il debitore interrompe la prescrizione anche nei confronti del fideiussore</a:t>
            </a:r>
          </a:p>
          <a:p>
            <a:pPr marL="0" indent="0">
              <a:buNone/>
            </a:pPr>
            <a:endParaRPr lang="it-IT" dirty="0"/>
          </a:p>
          <a:p>
            <a:pPr marL="0" indent="0">
              <a:buNone/>
            </a:pPr>
            <a:r>
              <a:rPr lang="it-IT" u="sng" dirty="0"/>
              <a:t>Ratio legis</a:t>
            </a:r>
            <a:r>
              <a:rPr lang="it-IT" dirty="0"/>
              <a:t>: protezione patrimonio garante da inerzia creditore</a:t>
            </a:r>
          </a:p>
          <a:p>
            <a:pPr marL="0" indent="0">
              <a:buNone/>
            </a:pPr>
            <a:r>
              <a:rPr lang="it-IT" dirty="0"/>
              <a:t>L’istanza deve avere natura </a:t>
            </a:r>
            <a:r>
              <a:rPr lang="it-IT" u="sng" dirty="0"/>
              <a:t>giudiziale </a:t>
            </a:r>
            <a:r>
              <a:rPr lang="it-IT" dirty="0"/>
              <a:t>(Cass. n.7345/1995)</a:t>
            </a:r>
          </a:p>
          <a:p>
            <a:pPr marL="0" indent="0">
              <a:buNone/>
            </a:pPr>
            <a:r>
              <a:rPr lang="it-IT" dirty="0"/>
              <a:t>Istanza nei confronti del garante </a:t>
            </a:r>
            <a:r>
              <a:rPr lang="it-IT" u="sng" dirty="0"/>
              <a:t>oppure</a:t>
            </a:r>
            <a:r>
              <a:rPr lang="it-IT" dirty="0"/>
              <a:t> debitore principale (Cass. n. 24296/2017)</a:t>
            </a:r>
          </a:p>
          <a:p>
            <a:pPr marL="0" indent="0">
              <a:buNone/>
            </a:pPr>
            <a:r>
              <a:rPr lang="it-IT" dirty="0"/>
              <a:t>Le clausole di </a:t>
            </a:r>
            <a:r>
              <a:rPr lang="it-IT" u="sng" dirty="0"/>
              <a:t>deroga</a:t>
            </a:r>
          </a:p>
        </p:txBody>
      </p:sp>
      <p:sp>
        <p:nvSpPr>
          <p:cNvPr id="4" name="Segnaposto numero diapositiva 3">
            <a:extLst>
              <a:ext uri="{FF2B5EF4-FFF2-40B4-BE49-F238E27FC236}">
                <a16:creationId xmlns:a16="http://schemas.microsoft.com/office/drawing/2014/main" id="{DE78E114-AD7A-4572-850F-9FCCC4E6BD27}"/>
              </a:ext>
            </a:extLst>
          </p:cNvPr>
          <p:cNvSpPr>
            <a:spLocks noGrp="1"/>
          </p:cNvSpPr>
          <p:nvPr>
            <p:ph type="sldNum" sz="quarter" idx="12"/>
          </p:nvPr>
        </p:nvSpPr>
        <p:spPr/>
        <p:txBody>
          <a:bodyPr/>
          <a:lstStyle/>
          <a:p>
            <a:fld id="{8F3DE41B-DE84-4F37-96C2-F88618FA2882}" type="slidenum">
              <a:rPr lang="it-IT" smtClean="0"/>
              <a:t>5</a:t>
            </a:fld>
            <a:endParaRPr lang="it-IT" dirty="0"/>
          </a:p>
        </p:txBody>
      </p:sp>
    </p:spTree>
    <p:extLst>
      <p:ext uri="{BB962C8B-B14F-4D97-AF65-F5344CB8AC3E}">
        <p14:creationId xmlns:p14="http://schemas.microsoft.com/office/powerpoint/2010/main" val="2073301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8BFF4C-1F0A-4675-8DEE-CC2C7191116A}"/>
              </a:ext>
            </a:extLst>
          </p:cNvPr>
          <p:cNvSpPr>
            <a:spLocks noGrp="1"/>
          </p:cNvSpPr>
          <p:nvPr>
            <p:ph type="title"/>
          </p:nvPr>
        </p:nvSpPr>
        <p:spPr/>
        <p:txBody>
          <a:bodyPr/>
          <a:lstStyle/>
          <a:p>
            <a:pPr algn="ctr"/>
            <a:r>
              <a:rPr lang="it-IT" dirty="0"/>
              <a:t>Il codice del consumo</a:t>
            </a:r>
          </a:p>
        </p:txBody>
      </p:sp>
      <p:sp>
        <p:nvSpPr>
          <p:cNvPr id="3" name="Segnaposto contenuto 2">
            <a:extLst>
              <a:ext uri="{FF2B5EF4-FFF2-40B4-BE49-F238E27FC236}">
                <a16:creationId xmlns:a16="http://schemas.microsoft.com/office/drawing/2014/main" id="{0082ABF5-6290-4886-98EC-2E0BC71C21F0}"/>
              </a:ext>
            </a:extLst>
          </p:cNvPr>
          <p:cNvSpPr>
            <a:spLocks noGrp="1"/>
          </p:cNvSpPr>
          <p:nvPr>
            <p:ph idx="1"/>
          </p:nvPr>
        </p:nvSpPr>
        <p:spPr>
          <a:xfrm>
            <a:off x="827700" y="1556793"/>
            <a:ext cx="7200684" cy="4691614"/>
          </a:xfrm>
        </p:spPr>
        <p:txBody>
          <a:bodyPr>
            <a:normAutofit/>
          </a:bodyPr>
          <a:lstStyle/>
          <a:p>
            <a:pPr marL="0" indent="0">
              <a:buNone/>
            </a:pPr>
            <a:r>
              <a:rPr lang="it-IT" dirty="0"/>
              <a:t>Il Codice del consumo raccoglie le principali disposizioni normativa in materia di </a:t>
            </a:r>
            <a:r>
              <a:rPr lang="it-IT" b="1" dirty="0"/>
              <a:t>tutela dei consumatori, </a:t>
            </a:r>
            <a:r>
              <a:rPr lang="it-IT" dirty="0"/>
              <a:t>adottate anche in attuazione della normativa europea (direttiva 93/13 CEE), e regola i rapporti tra gli stessi consumatori e i professionisti dettando i reciproci diritti e obblighi.</a:t>
            </a:r>
          </a:p>
          <a:p>
            <a:pPr marL="0" indent="0">
              <a:buNone/>
            </a:pPr>
            <a:r>
              <a:rPr lang="it-IT" dirty="0"/>
              <a:t>Il Codice del consumo esamina le varie fasi del rapporto di consumo: dalla pubblicità alla corretta informazione, dal contratto alla sicurezza dei prodotti, fino all’accesso alla giustizia, alle associazioni rappresentative dei consumatori e alla cooperazione europea.</a:t>
            </a:r>
          </a:p>
          <a:p>
            <a:pPr marL="0" indent="0">
              <a:buNone/>
            </a:pPr>
            <a:r>
              <a:rPr lang="it-IT" dirty="0"/>
              <a:t>Nel corso del tempo alcune materie sono state trasferite dal Codice del consumo a testi di settore: es. Testo Unico Bancario e Codice del turismo.</a:t>
            </a:r>
          </a:p>
        </p:txBody>
      </p:sp>
      <p:sp>
        <p:nvSpPr>
          <p:cNvPr id="4" name="Segnaposto numero diapositiva 3">
            <a:extLst>
              <a:ext uri="{FF2B5EF4-FFF2-40B4-BE49-F238E27FC236}">
                <a16:creationId xmlns:a16="http://schemas.microsoft.com/office/drawing/2014/main" id="{353C5B40-197E-41DD-895C-F99A0832514C}"/>
              </a:ext>
            </a:extLst>
          </p:cNvPr>
          <p:cNvSpPr>
            <a:spLocks noGrp="1"/>
          </p:cNvSpPr>
          <p:nvPr>
            <p:ph type="sldNum" sz="quarter" idx="12"/>
          </p:nvPr>
        </p:nvSpPr>
        <p:spPr/>
        <p:txBody>
          <a:bodyPr/>
          <a:lstStyle/>
          <a:p>
            <a:fld id="{8F3DE41B-DE84-4F37-96C2-F88618FA2882}" type="slidenum">
              <a:rPr lang="it-IT" smtClean="0"/>
              <a:t>6</a:t>
            </a:fld>
            <a:endParaRPr lang="it-IT" dirty="0"/>
          </a:p>
        </p:txBody>
      </p:sp>
    </p:spTree>
    <p:extLst>
      <p:ext uri="{BB962C8B-B14F-4D97-AF65-F5344CB8AC3E}">
        <p14:creationId xmlns:p14="http://schemas.microsoft.com/office/powerpoint/2010/main" val="640209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0977E8-DAD3-4287-9AFE-6EA257E6FB52}"/>
              </a:ext>
            </a:extLst>
          </p:cNvPr>
          <p:cNvSpPr>
            <a:spLocks noGrp="1"/>
          </p:cNvSpPr>
          <p:nvPr>
            <p:ph type="title"/>
          </p:nvPr>
        </p:nvSpPr>
        <p:spPr/>
        <p:txBody>
          <a:bodyPr/>
          <a:lstStyle/>
          <a:p>
            <a:pPr algn="ctr"/>
            <a:r>
              <a:rPr lang="it-IT" dirty="0"/>
              <a:t>Art. 33 </a:t>
            </a:r>
            <a:br>
              <a:rPr lang="it-IT" dirty="0"/>
            </a:br>
            <a:r>
              <a:rPr lang="it-IT" dirty="0"/>
              <a:t>codice del consumo</a:t>
            </a:r>
          </a:p>
        </p:txBody>
      </p:sp>
      <p:sp>
        <p:nvSpPr>
          <p:cNvPr id="3" name="Segnaposto contenuto 2">
            <a:extLst>
              <a:ext uri="{FF2B5EF4-FFF2-40B4-BE49-F238E27FC236}">
                <a16:creationId xmlns:a16="http://schemas.microsoft.com/office/drawing/2014/main" id="{7FA437EF-90E9-411E-A3D9-2B674FAF46F6}"/>
              </a:ext>
            </a:extLst>
          </p:cNvPr>
          <p:cNvSpPr>
            <a:spLocks noGrp="1"/>
          </p:cNvSpPr>
          <p:nvPr>
            <p:ph idx="1"/>
          </p:nvPr>
        </p:nvSpPr>
        <p:spPr>
          <a:xfrm>
            <a:off x="827700" y="1853249"/>
            <a:ext cx="7200684" cy="4395158"/>
          </a:xfrm>
        </p:spPr>
        <p:txBody>
          <a:bodyPr>
            <a:normAutofit/>
          </a:bodyPr>
          <a:lstStyle/>
          <a:p>
            <a:pPr marL="0" indent="0">
              <a:buNone/>
            </a:pPr>
            <a:r>
              <a:rPr lang="it-IT" dirty="0"/>
              <a:t>1.Nel contratto concluso tra il consumatore ed il professionista si considerano </a:t>
            </a:r>
            <a:r>
              <a:rPr lang="it-IT" dirty="0">
                <a:hlinkClick r:id="rId2" tooltip="Dizionario Giuridico: Clausole vessatorie">
                  <a:extLst>
                    <a:ext uri="{A12FA001-AC4F-418D-AE19-62706E023703}">
                      <ahyp:hlinkClr xmlns:ahyp="http://schemas.microsoft.com/office/drawing/2018/hyperlinkcolor" val="tx"/>
                    </a:ext>
                  </a:extLst>
                </a:hlinkClick>
              </a:rPr>
              <a:t>vessatorie</a:t>
            </a:r>
            <a:r>
              <a:rPr lang="it-IT" dirty="0"/>
              <a:t> le clausole che, malgrado la buona fede, determinano a carico del consumatore un significativo squilibrio dei diritti e degli obblighi derivanti dal contratto.</a:t>
            </a:r>
          </a:p>
          <a:p>
            <a:pPr marL="0" indent="0">
              <a:buNone/>
            </a:pPr>
            <a:r>
              <a:rPr lang="it-IT" dirty="0"/>
              <a:t>2. Si presumono vessatorie fino a prova contraria le clausole che hanno per oggetto, o per effetto, di:</a:t>
            </a:r>
          </a:p>
          <a:p>
            <a:pPr marL="0" indent="0">
              <a:buNone/>
            </a:pPr>
            <a:r>
              <a:rPr lang="it-IT" dirty="0"/>
              <a:t>t) sancire a carico del consumatore decadenze, limitazioni della facoltà di opporre eccezioni, deroghe alla competenza dell'autorità giudiziaria, limitazioni all'adduzione di prove, inversioni o modificazioni dell'onere della prova, restrizioni alla libertà contrattuale nei rapporti con i terzi</a:t>
            </a:r>
          </a:p>
          <a:p>
            <a:pPr marL="0" indent="0">
              <a:buNone/>
            </a:pPr>
            <a:endParaRPr lang="it-IT" dirty="0"/>
          </a:p>
          <a:p>
            <a:pPr marL="0" indent="0">
              <a:buNone/>
            </a:pPr>
            <a:endParaRPr lang="it-IT" dirty="0"/>
          </a:p>
        </p:txBody>
      </p:sp>
      <p:sp>
        <p:nvSpPr>
          <p:cNvPr id="4" name="Segnaposto numero diapositiva 3">
            <a:extLst>
              <a:ext uri="{FF2B5EF4-FFF2-40B4-BE49-F238E27FC236}">
                <a16:creationId xmlns:a16="http://schemas.microsoft.com/office/drawing/2014/main" id="{1B7C3BC3-5B2C-4648-B119-E332D205339A}"/>
              </a:ext>
            </a:extLst>
          </p:cNvPr>
          <p:cNvSpPr>
            <a:spLocks noGrp="1"/>
          </p:cNvSpPr>
          <p:nvPr>
            <p:ph type="sldNum" sz="quarter" idx="12"/>
          </p:nvPr>
        </p:nvSpPr>
        <p:spPr/>
        <p:txBody>
          <a:bodyPr/>
          <a:lstStyle/>
          <a:p>
            <a:fld id="{8F3DE41B-DE84-4F37-96C2-F88618FA2882}" type="slidenum">
              <a:rPr lang="it-IT" smtClean="0"/>
              <a:t>7</a:t>
            </a:fld>
            <a:endParaRPr lang="it-IT" dirty="0"/>
          </a:p>
        </p:txBody>
      </p:sp>
    </p:spTree>
    <p:extLst>
      <p:ext uri="{BB962C8B-B14F-4D97-AF65-F5344CB8AC3E}">
        <p14:creationId xmlns:p14="http://schemas.microsoft.com/office/powerpoint/2010/main" val="3551710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94121B-2B32-47C4-B5A3-DE0325AB0CF9}"/>
              </a:ext>
            </a:extLst>
          </p:cNvPr>
          <p:cNvSpPr>
            <a:spLocks noGrp="1"/>
          </p:cNvSpPr>
          <p:nvPr>
            <p:ph type="title"/>
          </p:nvPr>
        </p:nvSpPr>
        <p:spPr>
          <a:xfrm>
            <a:off x="484710" y="452718"/>
            <a:ext cx="7543674" cy="1400530"/>
          </a:xfrm>
        </p:spPr>
        <p:txBody>
          <a:bodyPr/>
          <a:lstStyle/>
          <a:p>
            <a:pPr algn="ctr"/>
            <a:r>
              <a:rPr lang="it-IT" dirty="0"/>
              <a:t>Il garante consumatore</a:t>
            </a:r>
          </a:p>
        </p:txBody>
      </p:sp>
      <p:sp>
        <p:nvSpPr>
          <p:cNvPr id="3" name="Segnaposto contenuto 2">
            <a:extLst>
              <a:ext uri="{FF2B5EF4-FFF2-40B4-BE49-F238E27FC236}">
                <a16:creationId xmlns:a16="http://schemas.microsoft.com/office/drawing/2014/main" id="{F8AF4A93-82A9-434C-84FD-5992023D2A50}"/>
              </a:ext>
            </a:extLst>
          </p:cNvPr>
          <p:cNvSpPr>
            <a:spLocks noGrp="1"/>
          </p:cNvSpPr>
          <p:nvPr>
            <p:ph idx="1"/>
          </p:nvPr>
        </p:nvSpPr>
        <p:spPr>
          <a:xfrm>
            <a:off x="483974" y="1628801"/>
            <a:ext cx="7544410" cy="4619606"/>
          </a:xfrm>
        </p:spPr>
        <p:txBody>
          <a:bodyPr/>
          <a:lstStyle/>
          <a:p>
            <a:pPr marL="0" indent="0">
              <a:buNone/>
            </a:pPr>
            <a:r>
              <a:rPr lang="it-IT" dirty="0"/>
              <a:t>Nel contratto di fideiussione, i requisiti soggettivi per l'applicazione della disciplina consumeristica devono essere valutati con riferimento alle parti di esso, senza considerare il contratto principale: CGUE, 19 novembre 2015, in causa C-74/15, </a:t>
            </a:r>
            <a:r>
              <a:rPr lang="it-IT" dirty="0" err="1"/>
              <a:t>Tarcau</a:t>
            </a:r>
            <a:r>
              <a:rPr lang="it-IT" dirty="0"/>
              <a:t>, e 14 settembre 2016, in causa C-534/15, </a:t>
            </a:r>
            <a:r>
              <a:rPr lang="it-IT" dirty="0" err="1"/>
              <a:t>Dumitras</a:t>
            </a:r>
            <a:endParaRPr lang="it-IT" dirty="0"/>
          </a:p>
          <a:p>
            <a:pPr marL="0" indent="0">
              <a:buNone/>
            </a:pPr>
            <a:r>
              <a:rPr lang="it-IT" dirty="0"/>
              <a:t>È consumatore il fideiussore persona fisica che, pur svolgendo una propria attività professionale (o anche più attività professionali), stipuli il contratto di garanzia per finalità estranee alla stessa (da ultimo Cass. n. 5868/2023)</a:t>
            </a:r>
          </a:p>
        </p:txBody>
      </p:sp>
      <p:sp>
        <p:nvSpPr>
          <p:cNvPr id="4" name="Segnaposto numero diapositiva 3">
            <a:extLst>
              <a:ext uri="{FF2B5EF4-FFF2-40B4-BE49-F238E27FC236}">
                <a16:creationId xmlns:a16="http://schemas.microsoft.com/office/drawing/2014/main" id="{5B3FE7C2-FA10-44D7-8253-9E45BB95F88F}"/>
              </a:ext>
            </a:extLst>
          </p:cNvPr>
          <p:cNvSpPr>
            <a:spLocks noGrp="1"/>
          </p:cNvSpPr>
          <p:nvPr>
            <p:ph type="sldNum" sz="quarter" idx="12"/>
          </p:nvPr>
        </p:nvSpPr>
        <p:spPr/>
        <p:txBody>
          <a:bodyPr/>
          <a:lstStyle/>
          <a:p>
            <a:fld id="{8F3DE41B-DE84-4F37-96C2-F88618FA2882}" type="slidenum">
              <a:rPr lang="it-IT" smtClean="0"/>
              <a:t>8</a:t>
            </a:fld>
            <a:endParaRPr lang="it-IT" dirty="0"/>
          </a:p>
        </p:txBody>
      </p:sp>
    </p:spTree>
    <p:extLst>
      <p:ext uri="{BB962C8B-B14F-4D97-AF65-F5344CB8AC3E}">
        <p14:creationId xmlns:p14="http://schemas.microsoft.com/office/powerpoint/2010/main" val="2874404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069563-0847-43C2-B18B-230A8FF27F97}"/>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C1DE13C8-D15A-41B2-B112-C56C35D3EE40}"/>
              </a:ext>
            </a:extLst>
          </p:cNvPr>
          <p:cNvSpPr>
            <a:spLocks noGrp="1"/>
          </p:cNvSpPr>
          <p:nvPr>
            <p:ph idx="1"/>
          </p:nvPr>
        </p:nvSpPr>
        <p:spPr/>
        <p:txBody>
          <a:bodyPr>
            <a:normAutofit/>
          </a:bodyPr>
          <a:lstStyle/>
          <a:p>
            <a:pPr marL="0" indent="0" algn="ctr">
              <a:buNone/>
            </a:pPr>
            <a:r>
              <a:rPr lang="it-IT" sz="4000" dirty="0"/>
              <a:t>PRIMO MOTIVO DI OPPOSIZIONE</a:t>
            </a:r>
          </a:p>
        </p:txBody>
      </p:sp>
      <p:sp>
        <p:nvSpPr>
          <p:cNvPr id="4" name="Segnaposto numero diapositiva 3">
            <a:extLst>
              <a:ext uri="{FF2B5EF4-FFF2-40B4-BE49-F238E27FC236}">
                <a16:creationId xmlns:a16="http://schemas.microsoft.com/office/drawing/2014/main" id="{A4B5BC74-BBB3-4140-ACF1-C783E580F627}"/>
              </a:ext>
            </a:extLst>
          </p:cNvPr>
          <p:cNvSpPr>
            <a:spLocks noGrp="1"/>
          </p:cNvSpPr>
          <p:nvPr>
            <p:ph type="sldNum" sz="quarter" idx="12"/>
          </p:nvPr>
        </p:nvSpPr>
        <p:spPr/>
        <p:txBody>
          <a:bodyPr/>
          <a:lstStyle/>
          <a:p>
            <a:fld id="{8F3DE41B-DE84-4F37-96C2-F88618FA2882}" type="slidenum">
              <a:rPr lang="it-IT" smtClean="0"/>
              <a:t>9</a:t>
            </a:fld>
            <a:endParaRPr lang="it-IT" dirty="0"/>
          </a:p>
        </p:txBody>
      </p:sp>
    </p:spTree>
    <p:extLst>
      <p:ext uri="{BB962C8B-B14F-4D97-AF65-F5344CB8AC3E}">
        <p14:creationId xmlns:p14="http://schemas.microsoft.com/office/powerpoint/2010/main" val="9104588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Ione">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TM02836342[[fn=Ione]]</Template>
  <TotalTime>8840</TotalTime>
  <Words>917</Words>
  <Application>Microsoft Office PowerPoint</Application>
  <PresentationFormat>Presentazione su schermo (4:3)</PresentationFormat>
  <Paragraphs>93</Paragraphs>
  <Slides>15</Slides>
  <Notes>4</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15</vt:i4>
      </vt:variant>
    </vt:vector>
  </HeadingPairs>
  <TitlesOfParts>
    <vt:vector size="23" baseType="lpstr">
      <vt:lpstr>Adobe Devanagari</vt:lpstr>
      <vt:lpstr>Arial</vt:lpstr>
      <vt:lpstr>Arial Rounded MT Bold</vt:lpstr>
      <vt:lpstr>Bookman Old Style</vt:lpstr>
      <vt:lpstr>Calibri</vt:lpstr>
      <vt:lpstr>Century Gothic</vt:lpstr>
      <vt:lpstr>Wingdings 3</vt:lpstr>
      <vt:lpstr>Ione</vt:lpstr>
      <vt:lpstr> </vt:lpstr>
      <vt:lpstr>Di cosa parleremo?</vt:lpstr>
      <vt:lpstr>La fideiussione </vt:lpstr>
      <vt:lpstr>La fideiussione  omnibus e specifica</vt:lpstr>
      <vt:lpstr>Estinzione ex art. 1957 c.c.</vt:lpstr>
      <vt:lpstr>Il codice del consumo</vt:lpstr>
      <vt:lpstr>Art. 33  codice del consumo</vt:lpstr>
      <vt:lpstr>Il garante consumatore</vt:lpstr>
      <vt:lpstr>Presentazione standard di PowerPoint</vt:lpstr>
      <vt:lpstr>Natura abusiva deroga 1957 c.c.</vt:lpstr>
      <vt:lpstr>Sentenza CGUE 17.5.2022 C-831/19 Banco Desio</vt:lpstr>
      <vt:lpstr>Cass. SSUU 9479/2023</vt:lpstr>
      <vt:lpstr>Sentenza CGUE 17.5.2022 C-869/19 Ibercaja Banco</vt:lpstr>
      <vt:lpstr>Presentazione standard di PowerPoint</vt:lpstr>
      <vt:lpstr>La diligenza</vt:lpstr>
    </vt:vector>
  </TitlesOfParts>
  <Company>Acer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 104- TER L.F.</dc:title>
  <dc:creator>Valued Acer Customer</dc:creator>
  <cp:lastModifiedBy>Maria Antonia Maiolino</cp:lastModifiedBy>
  <cp:revision>223</cp:revision>
  <dcterms:created xsi:type="dcterms:W3CDTF">2016-03-25T11:43:30Z</dcterms:created>
  <dcterms:modified xsi:type="dcterms:W3CDTF">2024-06-17T10:39:46Z</dcterms:modified>
</cp:coreProperties>
</file>